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4"/>
  </p:notesMasterIdLst>
  <p:sldIdLst>
    <p:sldId id="286" r:id="rId2"/>
    <p:sldId id="316" r:id="rId3"/>
    <p:sldId id="273" r:id="rId4"/>
    <p:sldId id="294" r:id="rId5"/>
    <p:sldId id="315" r:id="rId6"/>
    <p:sldId id="259" r:id="rId7"/>
    <p:sldId id="260" r:id="rId8"/>
    <p:sldId id="261" r:id="rId9"/>
    <p:sldId id="262" r:id="rId10"/>
    <p:sldId id="263" r:id="rId11"/>
    <p:sldId id="264" r:id="rId12"/>
    <p:sldId id="265" r:id="rId13"/>
    <p:sldId id="266" r:id="rId14"/>
    <p:sldId id="272" r:id="rId15"/>
    <p:sldId id="304" r:id="rId16"/>
    <p:sldId id="306" r:id="rId17"/>
    <p:sldId id="307" r:id="rId18"/>
    <p:sldId id="308" r:id="rId19"/>
    <p:sldId id="309" r:id="rId20"/>
    <p:sldId id="318" r:id="rId21"/>
    <p:sldId id="311" r:id="rId22"/>
    <p:sldId id="312" r:id="rId23"/>
    <p:sldId id="305" r:id="rId24"/>
    <p:sldId id="271" r:id="rId25"/>
    <p:sldId id="268" r:id="rId26"/>
    <p:sldId id="296" r:id="rId27"/>
    <p:sldId id="299" r:id="rId28"/>
    <p:sldId id="303" r:id="rId29"/>
    <p:sldId id="314" r:id="rId30"/>
    <p:sldId id="282" r:id="rId31"/>
    <p:sldId id="283" r:id="rId32"/>
    <p:sldId id="288" r:id="rId3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71" autoAdjust="0"/>
    <p:restoredTop sz="94660"/>
  </p:normalViewPr>
  <p:slideViewPr>
    <p:cSldViewPr>
      <p:cViewPr varScale="1">
        <p:scale>
          <a:sx n="69" d="100"/>
          <a:sy n="69" d="100"/>
        </p:scale>
        <p:origin x="-1446" y="-9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9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mollaii\Desktop\lab-backup\&#1662;&#1585;&#1608;&#1688;&#1607;%20&#1582;&#1608;&#1585;&#1583;&#1711;&#1610;\logsheets%20chem%20reports-final%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mollaii\Desktop\lab-backup\&#1662;&#1585;&#1608;&#1688;&#1607;%20&#1582;&#1608;&#1585;&#1583;&#1711;&#1610;\logsheets%20chem%20reports-final%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mollaii\Desktop\lab-backup\&#1662;&#1585;&#1608;&#1688;&#1607;%20&#1582;&#1608;&#1585;&#1583;&#1711;&#1610;\logsheets%20chem%20reports-final%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mollaii\Desktop\lab-backup\&#1662;&#1585;&#1608;&#1688;&#1607;%20&#1582;&#1608;&#1585;&#1583;&#1711;&#1610;\logsheets%20chem%20reports-final%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933894838609587"/>
          <c:y val="0.17950798977389262"/>
          <c:w val="0.7066105161390458"/>
          <c:h val="0.51561454461549261"/>
        </c:manualLayout>
      </c:layout>
      <c:lineChart>
        <c:grouping val="standard"/>
        <c:varyColors val="0"/>
        <c:ser>
          <c:idx val="0"/>
          <c:order val="0"/>
          <c:tx>
            <c:v>PH</c:v>
          </c:tx>
          <c:cat>
            <c:strRef>
              <c:f>PH!$N$4:$N$13</c:f>
              <c:strCache>
                <c:ptCount val="10"/>
                <c:pt idx="0">
                  <c:v>مهر-92</c:v>
                </c:pt>
                <c:pt idx="1">
                  <c:v>آبان-92</c:v>
                </c:pt>
                <c:pt idx="2">
                  <c:v>آذر-92</c:v>
                </c:pt>
                <c:pt idx="3">
                  <c:v>دي-92</c:v>
                </c:pt>
                <c:pt idx="4">
                  <c:v>بهمن-92</c:v>
                </c:pt>
                <c:pt idx="5">
                  <c:v>اسفند-92</c:v>
                </c:pt>
                <c:pt idx="6">
                  <c:v>فروردين-93</c:v>
                </c:pt>
                <c:pt idx="7">
                  <c:v>ارديبهشت-93</c:v>
                </c:pt>
                <c:pt idx="8">
                  <c:v>خرداد-93</c:v>
                </c:pt>
                <c:pt idx="9">
                  <c:v>تير-93</c:v>
                </c:pt>
              </c:strCache>
            </c:strRef>
          </c:cat>
          <c:val>
            <c:numRef>
              <c:f>'جداول F'!$C$3:$C$12</c:f>
              <c:numCache>
                <c:formatCode>General</c:formatCode>
                <c:ptCount val="10"/>
                <c:pt idx="0">
                  <c:v>8.203846153846154</c:v>
                </c:pt>
                <c:pt idx="1">
                  <c:v>8.1608695652173928</c:v>
                </c:pt>
                <c:pt idx="2">
                  <c:v>8.1666666666666767</c:v>
                </c:pt>
                <c:pt idx="3">
                  <c:v>8.1333333333333329</c:v>
                </c:pt>
                <c:pt idx="4">
                  <c:v>8.0940000000000012</c:v>
                </c:pt>
                <c:pt idx="5">
                  <c:v>8.110714285714284</c:v>
                </c:pt>
                <c:pt idx="6">
                  <c:v>8.0727272727273824</c:v>
                </c:pt>
                <c:pt idx="7">
                  <c:v>8.0633333333333308</c:v>
                </c:pt>
                <c:pt idx="8">
                  <c:v>8.0034482758621248</c:v>
                </c:pt>
                <c:pt idx="9">
                  <c:v>8.1050000000000004</c:v>
                </c:pt>
              </c:numCache>
            </c:numRef>
          </c:val>
          <c:smooth val="0"/>
        </c:ser>
        <c:dLbls>
          <c:showLegendKey val="0"/>
          <c:showVal val="0"/>
          <c:showCatName val="0"/>
          <c:showSerName val="0"/>
          <c:showPercent val="0"/>
          <c:showBubbleSize val="0"/>
        </c:dLbls>
        <c:marker val="1"/>
        <c:smooth val="0"/>
        <c:axId val="118260096"/>
        <c:axId val="118261632"/>
      </c:lineChart>
      <c:catAx>
        <c:axId val="11826009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18261632"/>
        <c:crosses val="autoZero"/>
        <c:auto val="1"/>
        <c:lblAlgn val="ctr"/>
        <c:lblOffset val="100"/>
        <c:noMultiLvlLbl val="0"/>
      </c:catAx>
      <c:valAx>
        <c:axId val="118261632"/>
        <c:scaling>
          <c:orientation val="minMax"/>
        </c:scaling>
        <c:delete val="0"/>
        <c:axPos val="l"/>
        <c:majorGridlines/>
        <c:numFmt formatCode="General" sourceLinked="1"/>
        <c:majorTickMark val="out"/>
        <c:minorTickMark val="none"/>
        <c:tickLblPos val="nextTo"/>
        <c:crossAx val="118260096"/>
        <c:crosses val="autoZero"/>
        <c:crossBetween val="between"/>
      </c:valAx>
    </c:plotArea>
    <c:legend>
      <c:legendPos val="l"/>
      <c:layout>
        <c:manualLayout>
          <c:xMode val="edge"/>
          <c:yMode val="edge"/>
          <c:x val="1.8290916760404948E-2"/>
          <c:y val="0.72934600260900739"/>
          <c:w val="0.14488270683574714"/>
          <c:h val="9.008338391210495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SC (</a:t>
            </a:r>
            <a:r>
              <a:rPr lang="el-GR"/>
              <a:t>μ</a:t>
            </a:r>
            <a:r>
              <a:rPr lang="en-US"/>
              <a:t>s/cm)</a:t>
            </a:r>
          </a:p>
        </c:rich>
      </c:tx>
      <c:overlay val="0"/>
    </c:title>
    <c:autoTitleDeleted val="0"/>
    <c:plotArea>
      <c:layout/>
      <c:lineChart>
        <c:grouping val="standard"/>
        <c:varyColors val="0"/>
        <c:ser>
          <c:idx val="0"/>
          <c:order val="0"/>
          <c:tx>
            <c:v>SC</c:v>
          </c:tx>
          <c:cat>
            <c:strRef>
              <c:f>PH!$N$4:$N$13</c:f>
              <c:strCache>
                <c:ptCount val="10"/>
                <c:pt idx="0">
                  <c:v>مهر-92</c:v>
                </c:pt>
                <c:pt idx="1">
                  <c:v>آبان-92</c:v>
                </c:pt>
                <c:pt idx="2">
                  <c:v>آذر-92</c:v>
                </c:pt>
                <c:pt idx="3">
                  <c:v>دي-92</c:v>
                </c:pt>
                <c:pt idx="4">
                  <c:v>بهمن-92</c:v>
                </c:pt>
                <c:pt idx="5">
                  <c:v>اسفند-92</c:v>
                </c:pt>
                <c:pt idx="6">
                  <c:v>فروردين-93</c:v>
                </c:pt>
                <c:pt idx="7">
                  <c:v>ارديبهشت-93</c:v>
                </c:pt>
                <c:pt idx="8">
                  <c:v>خرداد-93</c:v>
                </c:pt>
                <c:pt idx="9">
                  <c:v>تير-93</c:v>
                </c:pt>
              </c:strCache>
            </c:strRef>
          </c:cat>
          <c:val>
            <c:numRef>
              <c:f>'جداول F'!$D$3:$D$12</c:f>
              <c:numCache>
                <c:formatCode>General</c:formatCode>
                <c:ptCount val="10"/>
                <c:pt idx="0">
                  <c:v>1.3384615384615401</c:v>
                </c:pt>
                <c:pt idx="1">
                  <c:v>1.2891304347826087</c:v>
                </c:pt>
                <c:pt idx="2">
                  <c:v>1.111111111111112</c:v>
                </c:pt>
                <c:pt idx="3">
                  <c:v>1.1357142857142795</c:v>
                </c:pt>
                <c:pt idx="4">
                  <c:v>0.95920000000000005</c:v>
                </c:pt>
                <c:pt idx="5">
                  <c:v>1.1785714285714342</c:v>
                </c:pt>
                <c:pt idx="6">
                  <c:v>1.2045454545454548</c:v>
                </c:pt>
                <c:pt idx="7">
                  <c:v>1.3686666666666663</c:v>
                </c:pt>
                <c:pt idx="8">
                  <c:v>1.4620689655172421</c:v>
                </c:pt>
                <c:pt idx="9">
                  <c:v>1.4966666666666666</c:v>
                </c:pt>
              </c:numCache>
            </c:numRef>
          </c:val>
          <c:smooth val="0"/>
        </c:ser>
        <c:dLbls>
          <c:showLegendKey val="0"/>
          <c:showVal val="0"/>
          <c:showCatName val="0"/>
          <c:showSerName val="0"/>
          <c:showPercent val="0"/>
          <c:showBubbleSize val="0"/>
        </c:dLbls>
        <c:marker val="1"/>
        <c:smooth val="0"/>
        <c:axId val="119650176"/>
        <c:axId val="119651712"/>
      </c:lineChart>
      <c:catAx>
        <c:axId val="119650176"/>
        <c:scaling>
          <c:orientation val="minMax"/>
        </c:scaling>
        <c:delete val="0"/>
        <c:axPos val="b"/>
        <c:majorTickMark val="out"/>
        <c:minorTickMark val="none"/>
        <c:tickLblPos val="nextTo"/>
        <c:txPr>
          <a:bodyPr rot="5400000" vert="horz"/>
          <a:lstStyle/>
          <a:p>
            <a:pPr>
              <a:defRPr/>
            </a:pPr>
            <a:endParaRPr lang="en-US"/>
          </a:p>
        </c:txPr>
        <c:crossAx val="119651712"/>
        <c:crosses val="autoZero"/>
        <c:auto val="1"/>
        <c:lblAlgn val="ctr"/>
        <c:lblOffset val="100"/>
        <c:noMultiLvlLbl val="0"/>
      </c:catAx>
      <c:valAx>
        <c:axId val="119651712"/>
        <c:scaling>
          <c:orientation val="minMax"/>
        </c:scaling>
        <c:delete val="0"/>
        <c:axPos val="l"/>
        <c:majorGridlines/>
        <c:numFmt formatCode="General" sourceLinked="1"/>
        <c:majorTickMark val="out"/>
        <c:minorTickMark val="none"/>
        <c:tickLblPos val="nextTo"/>
        <c:crossAx val="119650176"/>
        <c:crosses val="autoZero"/>
        <c:crossBetween val="between"/>
      </c:valAx>
    </c:plotArea>
    <c:legend>
      <c:legendPos val="l"/>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 (ppb)</a:t>
            </a:r>
          </a:p>
        </c:rich>
      </c:tx>
      <c:overlay val="0"/>
    </c:title>
    <c:autoTitleDeleted val="0"/>
    <c:plotArea>
      <c:layout/>
      <c:lineChart>
        <c:grouping val="standard"/>
        <c:varyColors val="0"/>
        <c:ser>
          <c:idx val="0"/>
          <c:order val="0"/>
          <c:tx>
            <c:v>Fe</c:v>
          </c:tx>
          <c:cat>
            <c:strRef>
              <c:f>'جداول F'!$B$3:$B$12</c:f>
              <c:strCache>
                <c:ptCount val="10"/>
                <c:pt idx="0">
                  <c:v>مهر92</c:v>
                </c:pt>
                <c:pt idx="1">
                  <c:v>آبان 92</c:v>
                </c:pt>
                <c:pt idx="2">
                  <c:v>آذر92</c:v>
                </c:pt>
                <c:pt idx="3">
                  <c:v>دي92</c:v>
                </c:pt>
                <c:pt idx="4">
                  <c:v>بهمن92</c:v>
                </c:pt>
                <c:pt idx="5">
                  <c:v>اسفند92</c:v>
                </c:pt>
                <c:pt idx="6">
                  <c:v>فروردين93</c:v>
                </c:pt>
                <c:pt idx="7">
                  <c:v>ارديبهشت 93</c:v>
                </c:pt>
                <c:pt idx="8">
                  <c:v>خرداد93</c:v>
                </c:pt>
                <c:pt idx="9">
                  <c:v>تير93</c:v>
                </c:pt>
              </c:strCache>
            </c:strRef>
          </c:cat>
          <c:val>
            <c:numRef>
              <c:f>'جداول F'!$E$3:$E$12</c:f>
              <c:numCache>
                <c:formatCode>General</c:formatCode>
                <c:ptCount val="10"/>
                <c:pt idx="0">
                  <c:v>0.45454545454545453</c:v>
                </c:pt>
                <c:pt idx="1">
                  <c:v>0.77777777777778334</c:v>
                </c:pt>
                <c:pt idx="2">
                  <c:v>0.7407407407407407</c:v>
                </c:pt>
                <c:pt idx="3">
                  <c:v>1</c:v>
                </c:pt>
                <c:pt idx="4">
                  <c:v>2.125</c:v>
                </c:pt>
                <c:pt idx="5">
                  <c:v>0.69230769230769262</c:v>
                </c:pt>
                <c:pt idx="6">
                  <c:v>0.45454545454545453</c:v>
                </c:pt>
                <c:pt idx="7">
                  <c:v>0.18518518518518667</c:v>
                </c:pt>
                <c:pt idx="8">
                  <c:v>0.59259259259259267</c:v>
                </c:pt>
                <c:pt idx="9">
                  <c:v>0.26666666666666738</c:v>
                </c:pt>
              </c:numCache>
            </c:numRef>
          </c:val>
          <c:smooth val="0"/>
        </c:ser>
        <c:dLbls>
          <c:showLegendKey val="0"/>
          <c:showVal val="0"/>
          <c:showCatName val="0"/>
          <c:showSerName val="0"/>
          <c:showPercent val="0"/>
          <c:showBubbleSize val="0"/>
        </c:dLbls>
        <c:marker val="1"/>
        <c:smooth val="0"/>
        <c:axId val="119712000"/>
        <c:axId val="119746560"/>
      </c:lineChart>
      <c:catAx>
        <c:axId val="119712000"/>
        <c:scaling>
          <c:orientation val="minMax"/>
        </c:scaling>
        <c:delete val="0"/>
        <c:axPos val="b"/>
        <c:majorTickMark val="out"/>
        <c:minorTickMark val="none"/>
        <c:tickLblPos val="nextTo"/>
        <c:txPr>
          <a:bodyPr rot="5400000" vert="horz"/>
          <a:lstStyle/>
          <a:p>
            <a:pPr>
              <a:defRPr/>
            </a:pPr>
            <a:endParaRPr lang="en-US"/>
          </a:p>
        </c:txPr>
        <c:crossAx val="119746560"/>
        <c:crosses val="autoZero"/>
        <c:auto val="1"/>
        <c:lblAlgn val="ctr"/>
        <c:lblOffset val="100"/>
        <c:noMultiLvlLbl val="0"/>
      </c:catAx>
      <c:valAx>
        <c:axId val="119746560"/>
        <c:scaling>
          <c:orientation val="minMax"/>
        </c:scaling>
        <c:delete val="0"/>
        <c:axPos val="l"/>
        <c:majorGridlines/>
        <c:numFmt formatCode="General" sourceLinked="1"/>
        <c:majorTickMark val="out"/>
        <c:minorTickMark val="none"/>
        <c:tickLblPos val="nextTo"/>
        <c:crossAx val="119712000"/>
        <c:crosses val="autoZero"/>
        <c:crossBetween val="between"/>
      </c:valAx>
    </c:plotArea>
    <c:legend>
      <c:legendPos val="l"/>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(ppb)</a:t>
            </a:r>
          </a:p>
        </c:rich>
      </c:tx>
      <c:overlay val="0"/>
    </c:title>
    <c:autoTitleDeleted val="0"/>
    <c:plotArea>
      <c:layout/>
      <c:lineChart>
        <c:grouping val="standard"/>
        <c:varyColors val="0"/>
        <c:ser>
          <c:idx val="0"/>
          <c:order val="0"/>
          <c:tx>
            <c:v>DO</c:v>
          </c:tx>
          <c:cat>
            <c:strRef>
              <c:f>PH!$N$5:$N$13</c:f>
              <c:strCache>
                <c:ptCount val="9"/>
                <c:pt idx="0">
                  <c:v>آبان-92</c:v>
                </c:pt>
                <c:pt idx="1">
                  <c:v>آذر-92</c:v>
                </c:pt>
                <c:pt idx="2">
                  <c:v>دي-92</c:v>
                </c:pt>
                <c:pt idx="3">
                  <c:v>بهمن-92</c:v>
                </c:pt>
                <c:pt idx="4">
                  <c:v>اسفند-92</c:v>
                </c:pt>
                <c:pt idx="5">
                  <c:v>فروردين-93</c:v>
                </c:pt>
                <c:pt idx="6">
                  <c:v>ارديبهشت-93</c:v>
                </c:pt>
                <c:pt idx="7">
                  <c:v>خرداد-93</c:v>
                </c:pt>
                <c:pt idx="8">
                  <c:v>تير-93</c:v>
                </c:pt>
              </c:strCache>
            </c:strRef>
          </c:cat>
          <c:val>
            <c:numRef>
              <c:f>'جداول F'!$F$4:$F$12</c:f>
              <c:numCache>
                <c:formatCode>General</c:formatCode>
                <c:ptCount val="9"/>
                <c:pt idx="0">
                  <c:v>0.85000000000000064</c:v>
                </c:pt>
                <c:pt idx="1">
                  <c:v>1.847999999999987</c:v>
                </c:pt>
                <c:pt idx="2">
                  <c:v>2.2009523809523852</c:v>
                </c:pt>
                <c:pt idx="3">
                  <c:v>0.87880000000000635</c:v>
                </c:pt>
                <c:pt idx="4">
                  <c:v>3.3303571428571432</c:v>
                </c:pt>
                <c:pt idx="5">
                  <c:v>0.98499999999999999</c:v>
                </c:pt>
                <c:pt idx="6">
                  <c:v>0.62000000000000499</c:v>
                </c:pt>
                <c:pt idx="7">
                  <c:v>0.73851851851852424</c:v>
                </c:pt>
                <c:pt idx="8">
                  <c:v>0.3544827586206924</c:v>
                </c:pt>
              </c:numCache>
            </c:numRef>
          </c:val>
          <c:smooth val="0"/>
        </c:ser>
        <c:dLbls>
          <c:showLegendKey val="0"/>
          <c:showVal val="0"/>
          <c:showCatName val="0"/>
          <c:showSerName val="0"/>
          <c:showPercent val="0"/>
          <c:showBubbleSize val="0"/>
        </c:dLbls>
        <c:marker val="1"/>
        <c:smooth val="0"/>
        <c:axId val="119876224"/>
        <c:axId val="119886208"/>
      </c:lineChart>
      <c:catAx>
        <c:axId val="119876224"/>
        <c:scaling>
          <c:orientation val="minMax"/>
        </c:scaling>
        <c:delete val="0"/>
        <c:axPos val="b"/>
        <c:majorTickMark val="out"/>
        <c:minorTickMark val="none"/>
        <c:tickLblPos val="nextTo"/>
        <c:txPr>
          <a:bodyPr rot="5400000" vert="horz"/>
          <a:lstStyle/>
          <a:p>
            <a:pPr>
              <a:defRPr/>
            </a:pPr>
            <a:endParaRPr lang="en-US"/>
          </a:p>
        </c:txPr>
        <c:crossAx val="119886208"/>
        <c:crosses val="autoZero"/>
        <c:auto val="1"/>
        <c:lblAlgn val="ctr"/>
        <c:lblOffset val="100"/>
        <c:noMultiLvlLbl val="0"/>
      </c:catAx>
      <c:valAx>
        <c:axId val="119886208"/>
        <c:scaling>
          <c:orientation val="minMax"/>
        </c:scaling>
        <c:delete val="0"/>
        <c:axPos val="l"/>
        <c:majorGridlines/>
        <c:numFmt formatCode="General" sourceLinked="1"/>
        <c:majorTickMark val="out"/>
        <c:minorTickMark val="none"/>
        <c:tickLblPos val="nextTo"/>
        <c:crossAx val="119876224"/>
        <c:crosses val="autoZero"/>
        <c:crossBetween val="between"/>
      </c:valAx>
    </c:plotArea>
    <c:legend>
      <c:legendPos val="l"/>
      <c:overlay val="0"/>
    </c:legend>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21478F4-7658-42D2-865A-392B55633229}" type="datetimeFigureOut">
              <a:rPr lang="fa-IR" smtClean="0"/>
              <a:pPr/>
              <a:t>03/02/1436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7A2788-85C9-4C4C-BF1A-79702BD2E150}" type="slidenum">
              <a:rPr lang="fa-IR" smtClean="0"/>
              <a:pPr/>
              <a:t>‹#›</a:t>
            </a:fld>
            <a:endParaRPr lang="fa-IR"/>
          </a:p>
        </p:txBody>
      </p:sp>
    </p:spTree>
    <p:extLst>
      <p:ext uri="{BB962C8B-B14F-4D97-AF65-F5344CB8AC3E}">
        <p14:creationId xmlns:p14="http://schemas.microsoft.com/office/powerpoint/2010/main" val="35047601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87A2788-85C9-4C4C-BF1A-79702BD2E150}" type="slidenum">
              <a:rPr lang="fa-IR" smtClean="0"/>
              <a:pPr/>
              <a:t>3</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14</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87A2788-85C9-4C4C-BF1A-79702BD2E150}" type="slidenum">
              <a:rPr lang="fa-IR" smtClean="0"/>
              <a:pPr/>
              <a:t>16</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87A2788-85C9-4C4C-BF1A-79702BD2E150}" type="slidenum">
              <a:rPr lang="fa-IR" smtClean="0"/>
              <a:pPr/>
              <a:t>17</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18</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19</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87A2788-85C9-4C4C-BF1A-79702BD2E150}" type="slidenum">
              <a:rPr lang="fa-IR" smtClean="0"/>
              <a:pPr/>
              <a:t>22</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24</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25</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30</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31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6</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7</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8</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9</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10</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87A2788-85C9-4C4C-BF1A-79702BD2E150}" type="slidenum">
              <a:rPr lang="fa-IR" smtClean="0"/>
              <a:pPr/>
              <a:t>11</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12</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87A2788-85C9-4C4C-BF1A-79702BD2E150}" type="slidenum">
              <a:rPr lang="fa-IR" smtClean="0"/>
              <a:pPr/>
              <a:t>13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06313D-77B0-4BE5-9FF1-5951BA808224}" type="datetimeFigureOut">
              <a:rPr lang="fa-IR" smtClean="0"/>
              <a:pPr/>
              <a:t>03/02/1436</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59BD46-3B6D-461F-8291-B4C98B58366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659BD46-3B6D-461F-8291-B4C98B58366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659BD46-3B6D-461F-8291-B4C98B58366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659BD46-3B6D-461F-8291-B4C98B58366F}"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5659BD46-3B6D-461F-8291-B4C98B58366F}"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5659BD46-3B6D-461F-8291-B4C98B58366F}"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5659BD46-3B6D-461F-8291-B4C98B58366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5659BD46-3B6D-461F-8291-B4C98B58366F}"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06313D-77B0-4BE5-9FF1-5951BA808224}" type="datetimeFigureOut">
              <a:rPr lang="fa-IR" smtClean="0"/>
              <a:pPr/>
              <a:t>03/02/1436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5659BD46-3B6D-461F-8291-B4C98B58366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06313D-77B0-4BE5-9FF1-5951BA808224}" type="datetimeFigureOut">
              <a:rPr lang="fa-IR" smtClean="0"/>
              <a:pPr/>
              <a:t>03/02/1436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5659BD46-3B6D-461F-8291-B4C98B58366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06313D-77B0-4BE5-9FF1-5951BA808224}" type="datetimeFigureOut">
              <a:rPr lang="fa-IR" smtClean="0"/>
              <a:pPr/>
              <a:t>03/02/1436</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59BD46-3B6D-461F-8291-B4C98B58366F}"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06313D-77B0-4BE5-9FF1-5951BA808224}" type="datetimeFigureOut">
              <a:rPr lang="fa-IR" smtClean="0"/>
              <a:pPr/>
              <a:t>03/02/1436</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59BD46-3B6D-461F-8291-B4C98B58366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3838"/>
            <a:ext cx="7772400" cy="1067762"/>
          </a:xfrm>
        </p:spPr>
        <p:txBody>
          <a:bodyPr>
            <a:noAutofit/>
          </a:bodyPr>
          <a:lstStyle/>
          <a:p>
            <a:pPr algn="ctr"/>
            <a:r>
              <a:rPr lang="fa-IR" sz="8000" dirty="0" smtClean="0"/>
              <a:t>بسم الله الرحمن الرحيم</a:t>
            </a:r>
            <a:endParaRPr lang="fa-IR" sz="8000" dirty="0"/>
          </a:p>
        </p:txBody>
      </p:sp>
      <p:sp>
        <p:nvSpPr>
          <p:cNvPr id="3" name="Subtitle 2"/>
          <p:cNvSpPr>
            <a:spLocks noGrp="1"/>
          </p:cNvSpPr>
          <p:nvPr>
            <p:ph type="subTitle" idx="1"/>
          </p:nvPr>
        </p:nvSpPr>
        <p:spPr>
          <a:xfrm>
            <a:off x="685800" y="1752600"/>
            <a:ext cx="7772400" cy="1981201"/>
          </a:xfrm>
        </p:spPr>
        <p:txBody>
          <a:bodyPr>
            <a:noAutofit/>
          </a:bodyPr>
          <a:lstStyle/>
          <a:p>
            <a:pPr algn="ctr"/>
            <a:r>
              <a:rPr lang="fa-IR" sz="3500" b="1" dirty="0" smtClean="0">
                <a:latin typeface="B Titr"/>
                <a:cs typeface="B Homa" pitchFamily="2" charset="-78"/>
              </a:rPr>
              <a:t>عنوان سمينار : خوردگي بويلر</a:t>
            </a:r>
          </a:p>
          <a:p>
            <a:pPr algn="ctr"/>
            <a:endParaRPr lang="fa-IR" sz="3500" b="1" dirty="0" smtClean="0">
              <a:latin typeface="B Titr"/>
              <a:cs typeface="B Homa" pitchFamily="2" charset="-78"/>
            </a:endParaRPr>
          </a:p>
          <a:p>
            <a:pPr algn="ctr">
              <a:lnSpc>
                <a:spcPct val="200000"/>
              </a:lnSpc>
            </a:pPr>
            <a:r>
              <a:rPr lang="fa-IR" sz="3500" b="1" dirty="0" smtClean="0">
                <a:latin typeface="B Titr"/>
                <a:cs typeface="B Homa" pitchFamily="2" charset="-78"/>
              </a:rPr>
              <a:t>تهيه و تنظيم : مرضيه ملايي</a:t>
            </a:r>
          </a:p>
          <a:p>
            <a:pPr algn="ctr">
              <a:lnSpc>
                <a:spcPct val="200000"/>
              </a:lnSpc>
            </a:pPr>
            <a:r>
              <a:rPr lang="fa-IR" sz="3500" b="1" dirty="0" smtClean="0">
                <a:latin typeface="B Titr"/>
                <a:cs typeface="B Homa" pitchFamily="2" charset="-78"/>
              </a:rPr>
              <a:t>نيروگاه سيكل تركيبي دماوند</a:t>
            </a:r>
            <a:endParaRPr lang="fa-IR" sz="3500" b="1" dirty="0">
              <a:latin typeface="B Titr"/>
              <a:cs typeface="B Homa" pitchFamily="2" charset="-78"/>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50091"/>
          </a:xfrm>
        </p:spPr>
        <p:txBody>
          <a:bodyPr>
            <a:normAutofit/>
          </a:bodyPr>
          <a:lstStyle/>
          <a:p>
            <a:pPr marL="457200" indent="-457200" algn="just">
              <a:lnSpc>
                <a:spcPct val="160000"/>
              </a:lnSpc>
              <a:buNone/>
            </a:pPr>
            <a:r>
              <a:rPr lang="fa-IR" sz="2000" b="1" dirty="0" smtClean="0">
                <a:cs typeface="B Zar" pitchFamily="2" charset="-78"/>
              </a:rPr>
              <a:t>3) خوردگي اسيدي در حين بهره برداري : وجود آلاينده هاي خاصي در آب بويلر باعث كاهش </a:t>
            </a:r>
            <a:r>
              <a:rPr lang="en-US" sz="2000" b="1" dirty="0" smtClean="0">
                <a:latin typeface="Times New Roman" pitchFamily="18" charset="0"/>
                <a:cs typeface="Times New Roman" pitchFamily="18" charset="0"/>
              </a:rPr>
              <a:t>PH</a:t>
            </a:r>
            <a:r>
              <a:rPr lang="fa-IR" sz="2000" b="1" dirty="0" smtClean="0">
                <a:cs typeface="B Zar" pitchFamily="2" charset="-78"/>
              </a:rPr>
              <a:t> مي شود . در نتيجه محيط با </a:t>
            </a:r>
            <a:r>
              <a:rPr lang="en-US" sz="2000" b="1" dirty="0" smtClean="0">
                <a:latin typeface="Times New Roman" pitchFamily="18" charset="0"/>
                <a:cs typeface="Times New Roman" pitchFamily="18" charset="0"/>
              </a:rPr>
              <a:t>PH</a:t>
            </a:r>
            <a:r>
              <a:rPr lang="fa-IR" sz="2000" b="1" dirty="0" smtClean="0">
                <a:cs typeface="B Zar" pitchFamily="2" charset="-78"/>
              </a:rPr>
              <a:t> پايين باعث حل شدن لايه نازك مگنتيت و در نهايت خورده شدن فلز زير آن مي شود .</a:t>
            </a:r>
          </a:p>
          <a:p>
            <a:pPr marL="457200" indent="-457200" algn="just">
              <a:lnSpc>
                <a:spcPct val="160000"/>
              </a:lnSpc>
              <a:buNone/>
            </a:pPr>
            <a:r>
              <a:rPr lang="fa-IR" sz="2000" b="1" dirty="0" smtClean="0">
                <a:cs typeface="B Zar" pitchFamily="2" charset="-78"/>
              </a:rPr>
              <a:t>4) خوردگي اسيدي در حين اسيد شويي : فولاد به طور خودبه خود در اغلب اسيدها خورده مي شود يعني آهن ، اكسيد شده و يون هاي آهن وارد محلول مي شوند . يون هاي هيدروژن احيا گشته و باعث توليد حباب هاي هيدروژن در سطح فلز مي شوند .</a:t>
            </a:r>
          </a:p>
          <a:p>
            <a:pPr marL="457200" indent="-457200" algn="l">
              <a:lnSpc>
                <a:spcPct val="160000"/>
              </a:lnSpc>
              <a:buNone/>
            </a:pPr>
            <a:r>
              <a:rPr lang="en-US" sz="2000" b="1" dirty="0" smtClean="0">
                <a:latin typeface="Times New Roman" pitchFamily="18" charset="0"/>
                <a:cs typeface="Times New Roman" pitchFamily="18" charset="0"/>
              </a:rPr>
              <a:t>Fe+2H++</a:t>
            </a:r>
            <a:r>
              <a:rPr lang="en-US" sz="2000" b="1" dirty="0" err="1" smtClean="0">
                <a:latin typeface="Times New Roman" pitchFamily="18" charset="0"/>
                <a:cs typeface="Times New Roman" pitchFamily="18" charset="0"/>
              </a:rPr>
              <a:t>cl</a:t>
            </a:r>
            <a:r>
              <a:rPr lang="en-US" sz="2000" b="1" dirty="0" smtClean="0">
                <a:latin typeface="Times New Roman" pitchFamily="18" charset="0"/>
                <a:cs typeface="Times New Roman" pitchFamily="18" charset="0"/>
              </a:rPr>
              <a:t>-→H2↑+Fe2++</a:t>
            </a:r>
            <a:r>
              <a:rPr lang="en-US" sz="2000" b="1" dirty="0" err="1" smtClean="0">
                <a:latin typeface="Times New Roman" pitchFamily="18" charset="0"/>
                <a:cs typeface="Times New Roman" pitchFamily="18" charset="0"/>
              </a:rPr>
              <a:t>cl</a:t>
            </a:r>
            <a:r>
              <a:rPr lang="en-US" sz="2000" b="1" dirty="0" smtClean="0">
                <a:latin typeface="Times New Roman" pitchFamily="18" charset="0"/>
                <a:cs typeface="Times New Roman" pitchFamily="18" charset="0"/>
              </a:rPr>
              <a:t>-</a:t>
            </a:r>
            <a:endParaRPr lang="fa-IR" sz="2000" b="1" dirty="0" smtClean="0">
              <a:latin typeface="Times New Roman" pitchFamily="18" charset="0"/>
              <a:cs typeface="Times New Roman" pitchFamily="18" charset="0"/>
            </a:endParaRPr>
          </a:p>
          <a:p>
            <a:pPr marL="457200" indent="-457200" algn="just">
              <a:lnSpc>
                <a:spcPct val="160000"/>
              </a:lnSpc>
              <a:buNone/>
            </a:pPr>
            <a:r>
              <a:rPr lang="fa-IR" sz="2000" b="1" dirty="0" smtClean="0">
                <a:cs typeface="B Zar" pitchFamily="2" charset="-78"/>
              </a:rPr>
              <a:t>5) خوردگي اكسيژني : اين نوع خوردگي در صورت از مدار خارج بودن بويلر رخ مي دهد . لايه مگنتيت محافظ در اثر تنش هاي انقباضي كه هنگام سرد شدن هارپ ها تا دماي محيط به آن اعمال مي شود ، مي شكنند .</a:t>
            </a:r>
          </a:p>
          <a:p>
            <a:pPr marL="457200" indent="-457200" algn="l">
              <a:lnSpc>
                <a:spcPct val="160000"/>
              </a:lnSpc>
              <a:buNone/>
            </a:pPr>
            <a:r>
              <a:rPr lang="en-US" sz="2000" b="1" dirty="0" smtClean="0">
                <a:latin typeface="Times New Roman" pitchFamily="18" charset="0"/>
                <a:cs typeface="Times New Roman" pitchFamily="18" charset="0"/>
              </a:rPr>
              <a:t>2Fe+H2O+O2→Fe2O3+2H↑</a:t>
            </a:r>
            <a:endParaRPr lang="fa-IR" sz="2000" b="1" dirty="0" smtClean="0">
              <a:latin typeface="Times New Roman" pitchFamily="18" charset="0"/>
              <a:cs typeface="Times New Roman" pitchFamily="18" charset="0"/>
            </a:endParaRPr>
          </a:p>
          <a:p>
            <a:endParaRPr lang="fa-IR" sz="2000" b="1" dirty="0"/>
          </a:p>
        </p:txBody>
      </p:sp>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Autofit/>
          </a:bodyPr>
          <a:lstStyle/>
          <a:p>
            <a:pPr>
              <a:lnSpc>
                <a:spcPct val="150000"/>
              </a:lnSpc>
            </a:pPr>
            <a:r>
              <a:rPr lang="fa-IR" sz="2000" b="1" dirty="0" smtClean="0">
                <a:cs typeface="B Zar" pitchFamily="2" charset="-78"/>
              </a:rPr>
              <a:t>در اثرتنش ترك هايي در لوله ها و محل اتصالات ايجاد مي شود كه  انتشار ترك در يك محيط خورنده و تحت تاثير تنش هاي كششي نوساني مي باشد </a:t>
            </a:r>
          </a:p>
          <a:p>
            <a:pPr>
              <a:lnSpc>
                <a:spcPct val="150000"/>
              </a:lnSpc>
            </a:pPr>
            <a:r>
              <a:rPr lang="fa-IR" sz="2800" b="1" dirty="0" smtClean="0">
                <a:cs typeface="B Zar" pitchFamily="2" charset="-78"/>
              </a:rPr>
              <a:t>انواع خوردگي خستگي </a:t>
            </a:r>
          </a:p>
          <a:p>
            <a:pPr>
              <a:lnSpc>
                <a:spcPct val="150000"/>
              </a:lnSpc>
              <a:buNone/>
            </a:pPr>
            <a:r>
              <a:rPr lang="fa-IR" sz="2000" b="1" dirty="0" smtClean="0">
                <a:cs typeface="B Zar" pitchFamily="2" charset="-78"/>
              </a:rPr>
              <a:t>1) </a:t>
            </a:r>
            <a:r>
              <a:rPr lang="ar-SA" sz="2000" b="1" dirty="0" smtClean="0">
                <a:cs typeface="B Zar" pitchFamily="2" charset="-78"/>
              </a:rPr>
              <a:t>خستگي ناشي از ارتعاشات</a:t>
            </a:r>
            <a:r>
              <a:rPr lang="fa-IR" sz="2000" b="1" dirty="0" smtClean="0">
                <a:cs typeface="B Zar" pitchFamily="2" charset="-78"/>
              </a:rPr>
              <a:t> : ارتعاش در اثر برخورد فلوي گاز ايجاد مي شود و در نتيجه ترك هايي با لبه كلفت در سطح خارجي ايجاد مي كنند . </a:t>
            </a:r>
            <a:endParaRPr lang="en-US" sz="2000" b="1" dirty="0" smtClean="0">
              <a:cs typeface="B Zar" pitchFamily="2" charset="-78"/>
            </a:endParaRPr>
          </a:p>
          <a:p>
            <a:pPr>
              <a:lnSpc>
                <a:spcPct val="150000"/>
              </a:lnSpc>
              <a:buNone/>
            </a:pPr>
            <a:r>
              <a:rPr lang="fa-IR" sz="2000" b="1" dirty="0" smtClean="0">
                <a:cs typeface="B Zar" pitchFamily="2" charset="-78"/>
              </a:rPr>
              <a:t>2) </a:t>
            </a:r>
            <a:r>
              <a:rPr lang="ar-SA" sz="2000" b="1" dirty="0" smtClean="0">
                <a:cs typeface="B Zar" pitchFamily="2" charset="-78"/>
              </a:rPr>
              <a:t>خستگي حرارتي</a:t>
            </a:r>
            <a:r>
              <a:rPr lang="fa-IR" sz="2000" b="1" dirty="0" smtClean="0">
                <a:cs typeface="B Zar" pitchFamily="2" charset="-78"/>
              </a:rPr>
              <a:t> : اين نوع خستگي </a:t>
            </a:r>
            <a:r>
              <a:rPr lang="ar-SA" sz="2000" b="1" dirty="0" smtClean="0">
                <a:cs typeface="B Zar" pitchFamily="2" charset="-78"/>
              </a:rPr>
              <a:t>به دليل سريع سرد شدن فلز به وسيله آب تغذيه ايجاد مي شود و همچنين تغييرات سرعت و دماي آب تغذيه موجب نازك شدن ضخامت لوله و ترك در درون لوله هاي ورودي اكونومايزر مي شود </a:t>
            </a:r>
            <a:r>
              <a:rPr lang="fa-IR" sz="2000" b="1" dirty="0" smtClean="0">
                <a:cs typeface="B Zar" pitchFamily="2" charset="-78"/>
              </a:rPr>
              <a:t>.</a:t>
            </a:r>
            <a:endParaRPr lang="en-US" sz="2000" b="1" dirty="0" smtClean="0">
              <a:cs typeface="B Zar" pitchFamily="2" charset="-78"/>
            </a:endParaRPr>
          </a:p>
          <a:p>
            <a:pPr>
              <a:lnSpc>
                <a:spcPct val="150000"/>
              </a:lnSpc>
              <a:buNone/>
            </a:pPr>
            <a:r>
              <a:rPr lang="fa-IR" sz="2000" b="1" dirty="0" smtClean="0">
                <a:cs typeface="B Zar" pitchFamily="2" charset="-78"/>
              </a:rPr>
              <a:t>3) </a:t>
            </a:r>
            <a:r>
              <a:rPr lang="ar-SA" sz="2000" b="1" dirty="0" smtClean="0">
                <a:cs typeface="B Zar" pitchFamily="2" charset="-78"/>
              </a:rPr>
              <a:t>خستگي خوردگي</a:t>
            </a:r>
            <a:r>
              <a:rPr lang="fa-IR" sz="2000" b="1" dirty="0" smtClean="0">
                <a:cs typeface="B Zar" pitchFamily="2" charset="-78"/>
              </a:rPr>
              <a:t> : تركهاي اين خوردگي باعث ايجاد سطوح شكست در لايه اكسيدي و گسيختگي لبه كلفت مي شوند . اكسيدهاي ناشي از محصولات خوردگي درون ترك ها را پر كرده و باعث تشكيل يك لبه اكسيدي مي شود .</a:t>
            </a:r>
          </a:p>
          <a:p>
            <a:pPr>
              <a:lnSpc>
                <a:spcPct val="150000"/>
              </a:lnSpc>
            </a:pPr>
            <a:endParaRPr lang="fa-IR" sz="2000" b="1" dirty="0">
              <a:cs typeface="B Zar" pitchFamily="2" charset="-78"/>
            </a:endParaRPr>
          </a:p>
        </p:txBody>
      </p:sp>
      <p:sp>
        <p:nvSpPr>
          <p:cNvPr id="2" name="Title 1"/>
          <p:cNvSpPr>
            <a:spLocks noGrp="1"/>
          </p:cNvSpPr>
          <p:nvPr>
            <p:ph type="title"/>
          </p:nvPr>
        </p:nvSpPr>
        <p:spPr>
          <a:xfrm>
            <a:off x="457200" y="-228600"/>
            <a:ext cx="8229600" cy="1143000"/>
          </a:xfrm>
        </p:spPr>
        <p:txBody>
          <a:bodyPr>
            <a:normAutofit/>
          </a:bodyPr>
          <a:lstStyle/>
          <a:p>
            <a:pPr algn="ctr"/>
            <a:r>
              <a:rPr lang="fa-IR" sz="4400" b="1" dirty="0" smtClean="0">
                <a:cs typeface="B Zar" pitchFamily="2" charset="-78"/>
              </a:rPr>
              <a:t>خستگي</a:t>
            </a:r>
            <a:endParaRPr lang="fa-IR" sz="4400" b="1"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Autofit/>
          </a:bodyPr>
          <a:lstStyle/>
          <a:p>
            <a:pPr algn="just">
              <a:lnSpc>
                <a:spcPct val="150000"/>
              </a:lnSpc>
            </a:pPr>
            <a:r>
              <a:rPr lang="fa-IR" sz="2100" b="1" dirty="0" smtClean="0">
                <a:cs typeface="B Zar" pitchFamily="2" charset="-78"/>
              </a:rPr>
              <a:t>در صورت توليد هيدروژن اتمي در </a:t>
            </a:r>
            <a:r>
              <a:rPr lang="en-US" sz="2100" b="1" dirty="0" smtClean="0">
                <a:latin typeface="Times New Roman" pitchFamily="18" charset="0"/>
                <a:cs typeface="Times New Roman" pitchFamily="18" charset="0"/>
              </a:rPr>
              <a:t>PH</a:t>
            </a:r>
            <a:r>
              <a:rPr lang="fa-IR" sz="2100" b="1" dirty="0" smtClean="0">
                <a:cs typeface="B Zar" pitchFamily="2" charset="-78"/>
              </a:rPr>
              <a:t> بالا يا پايين و نفوذ آن به داخل فولاد خوردگي هيدروژني اتفاق ميافتد . اين نوع خوردگي در سطوح داخلي لوله هايي كه آب در آنها جريان دارد رخ مي دهد . مهمترين نشانه حمله هيدروژني ، كنده شدن قسمت بزرگ و مستطيل شكلي از ديواره لوله مي باشد .</a:t>
            </a:r>
          </a:p>
          <a:p>
            <a:pPr algn="just">
              <a:lnSpc>
                <a:spcPct val="150000"/>
              </a:lnSpc>
            </a:pPr>
            <a:r>
              <a:rPr lang="fa-IR" sz="2100" b="1" dirty="0" smtClean="0">
                <a:cs typeface="B Zar" pitchFamily="2" charset="-78"/>
              </a:rPr>
              <a:t>در اثر اندركنش تنش كششي و ماده خورنده خاصي كه فلز به آن حساس مي باشد خوردگي تحت تنشي ايجاد مي شود . در بويلر فولادهاي كربني به هيدروكسيد سديم تغليظ شده حساس مي باشد در حاليكه فولادهاي ضد زنگ به كار رفته در بويلر به هيدروكسيد سديم و كلريدهاي تغليظ شده حساس مي باشند . وجود همزمان اين دو عامل يعني تنش كششي و ماده خورنده باعث ايجاد ترك هايي در فولاد خواهد شد .</a:t>
            </a:r>
          </a:p>
          <a:p>
            <a:pPr algn="just">
              <a:lnSpc>
                <a:spcPct val="150000"/>
              </a:lnSpc>
            </a:pPr>
            <a:r>
              <a:rPr lang="fa-IR" sz="2100" b="1" dirty="0" smtClean="0">
                <a:cs typeface="B Zar" pitchFamily="2" charset="-78"/>
              </a:rPr>
              <a:t>معمولترين عامل سايش در بويلر دوده زداها مي باشند . چنانچه دوده زدايي در مسير صحيح تنظيم نشده باشد به جاي اينكه سيال را به فضاي بين لوله ها هدايت كند باعث برخورد جت بخار يا هوايي كه قطرات آب تقطير شده را حمل مي كنند ، به سطوع لوله مي شود . نازك شدن در اثر سايش لوله منجر به شكست لوله مي گردد .</a:t>
            </a:r>
          </a:p>
          <a:p>
            <a:pPr algn="just">
              <a:lnSpc>
                <a:spcPct val="150000"/>
              </a:lnSpc>
            </a:pPr>
            <a:endParaRPr lang="fa-IR" sz="2100" b="1" dirty="0">
              <a:cs typeface="B Zar" pitchFamily="2" charset="-78"/>
            </a:endParaRPr>
          </a:p>
        </p:txBody>
      </p:sp>
      <p:sp>
        <p:nvSpPr>
          <p:cNvPr id="3" name="Title 2"/>
          <p:cNvSpPr>
            <a:spLocks noGrp="1"/>
          </p:cNvSpPr>
          <p:nvPr>
            <p:ph type="title"/>
          </p:nvPr>
        </p:nvSpPr>
        <p:spPr>
          <a:xfrm>
            <a:off x="457200" y="-152400"/>
            <a:ext cx="8229600" cy="1143000"/>
          </a:xfrm>
        </p:spPr>
        <p:txBody>
          <a:bodyPr>
            <a:normAutofit/>
          </a:bodyPr>
          <a:lstStyle/>
          <a:p>
            <a:pPr algn="ctr"/>
            <a:r>
              <a:rPr lang="fa-IR" sz="3600" dirty="0" smtClean="0">
                <a:cs typeface="B Zar" pitchFamily="2" charset="-78"/>
              </a:rPr>
              <a:t>خوردگي هيدروژني و تحت تنشي و سايش</a:t>
            </a:r>
            <a:endParaRPr lang="fa-IR" sz="3600"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fa-IR" sz="2000" dirty="0" smtClean="0">
                <a:cs typeface="B Zar" pitchFamily="2" charset="-78"/>
              </a:rPr>
              <a:t>اين نوع تخريب شامل موارد ذيل مي باشد :</a:t>
            </a:r>
          </a:p>
          <a:p>
            <a:pPr marL="452628" indent="-342900">
              <a:lnSpc>
                <a:spcPct val="150000"/>
              </a:lnSpc>
              <a:buNone/>
            </a:pPr>
            <a:r>
              <a:rPr lang="fa-IR" sz="1700" dirty="0" smtClean="0">
                <a:cs typeface="B Zar" pitchFamily="2" charset="-78"/>
              </a:rPr>
              <a:t>1) </a:t>
            </a:r>
            <a:r>
              <a:rPr lang="fa-IR" sz="1700" b="1" dirty="0" smtClean="0">
                <a:cs typeface="B Zar" pitchFamily="2" charset="-78"/>
              </a:rPr>
              <a:t>تخريب ناشي از تميزكاري نامناسب </a:t>
            </a:r>
            <a:r>
              <a:rPr lang="fa-IR" sz="1700" dirty="0" smtClean="0">
                <a:cs typeface="B Zar" pitchFamily="2" charset="-78"/>
              </a:rPr>
              <a:t>: در اثر كنترل نامناسب در مدت تميزكاري كوره اتفاق مي افتد .</a:t>
            </a:r>
          </a:p>
          <a:p>
            <a:pPr marL="452628" indent="-342900">
              <a:lnSpc>
                <a:spcPct val="150000"/>
              </a:lnSpc>
              <a:buNone/>
            </a:pPr>
            <a:r>
              <a:rPr lang="fa-IR" sz="1700" dirty="0" smtClean="0">
                <a:cs typeface="B Zar" pitchFamily="2" charset="-78"/>
              </a:rPr>
              <a:t>2) </a:t>
            </a:r>
            <a:r>
              <a:rPr lang="fa-IR" sz="1700" b="1" dirty="0" smtClean="0">
                <a:cs typeface="B Zar" pitchFamily="2" charset="-78"/>
              </a:rPr>
              <a:t>تخريب ناشي از گردش مواد شيميايي </a:t>
            </a:r>
            <a:r>
              <a:rPr lang="fa-IR" sz="1700" dirty="0" smtClean="0">
                <a:cs typeface="B Zar" pitchFamily="2" charset="-78"/>
              </a:rPr>
              <a:t>: در اثر عدم كنترل كيفي مناسب به هنگام استفاده از مواد شيميايي خورنده ايجاد مي شود . همچنين كنترل نامناسب آب و عملكرد اشتباه تجهيزات نيز موثر است .  </a:t>
            </a:r>
          </a:p>
          <a:p>
            <a:pPr marL="452628" indent="-342900">
              <a:lnSpc>
                <a:spcPct val="150000"/>
              </a:lnSpc>
              <a:buNone/>
            </a:pPr>
            <a:r>
              <a:rPr lang="fa-IR" sz="1700" dirty="0" smtClean="0">
                <a:cs typeface="B Zar" pitchFamily="2" charset="-78"/>
              </a:rPr>
              <a:t>3) </a:t>
            </a:r>
            <a:r>
              <a:rPr lang="fa-IR" sz="1700" b="1" dirty="0" smtClean="0">
                <a:cs typeface="B Zar" pitchFamily="2" charset="-78"/>
              </a:rPr>
              <a:t>عيوب مواد </a:t>
            </a:r>
            <a:r>
              <a:rPr lang="fa-IR" sz="1700" dirty="0" smtClean="0">
                <a:cs typeface="B Zar" pitchFamily="2" charset="-78"/>
              </a:rPr>
              <a:t>: نقص مواد در اثر عدم كنترل كيفيت در خط توليد فولاد و ساخت ، انبار كردن و حين شكل دادن لوله ها ، نصب بويلر يا تعويض لوله ها ايجاد مي شود .</a:t>
            </a:r>
          </a:p>
          <a:p>
            <a:pPr marL="452628" indent="-342900">
              <a:lnSpc>
                <a:spcPct val="150000"/>
              </a:lnSpc>
              <a:buNone/>
            </a:pPr>
            <a:r>
              <a:rPr lang="fa-IR" sz="1700" dirty="0" smtClean="0">
                <a:cs typeface="B Zar" pitchFamily="2" charset="-78"/>
              </a:rPr>
              <a:t>4) </a:t>
            </a:r>
            <a:r>
              <a:rPr lang="fa-IR" sz="1700" b="1" dirty="0" smtClean="0">
                <a:cs typeface="B Zar" pitchFamily="2" charset="-78"/>
              </a:rPr>
              <a:t>عيوب جوشكاري </a:t>
            </a:r>
            <a:r>
              <a:rPr lang="fa-IR" sz="1700" dirty="0" smtClean="0">
                <a:cs typeface="B Zar" pitchFamily="2" charset="-78"/>
              </a:rPr>
              <a:t>: </a:t>
            </a:r>
            <a:r>
              <a:rPr lang="ar-SA" sz="1700" dirty="0" smtClean="0">
                <a:cs typeface="B Zar" pitchFamily="2" charset="-78"/>
              </a:rPr>
              <a:t>در اثر جوش يك پيوند متالوژيكي يكنواخت و بدون گسيختگي در سرتاسر جوش ايجاد مي شود . جوش بايد خالي از خلل و فرج قابل توجه باشد . عيوب جوشكاري در اثر وجود اشكالاتي در روش جوشكاري اعم از نفوذ اضافي گرده جوش ، وجود تخلخل ، ذوب ناقص ، شيار در كناره هاي جوش ايجاد مي گردد . </a:t>
            </a:r>
            <a:endParaRPr lang="fa-IR" sz="1700" dirty="0" smtClean="0">
              <a:cs typeface="B Zar" pitchFamily="2" charset="-78"/>
            </a:endParaRPr>
          </a:p>
          <a:p>
            <a:pPr marL="452628" indent="-342900">
              <a:buNone/>
            </a:pPr>
            <a:endParaRPr lang="fa-IR" sz="1700" dirty="0">
              <a:cs typeface="B Zar" pitchFamily="2" charset="-78"/>
            </a:endParaRPr>
          </a:p>
        </p:txBody>
      </p:sp>
      <p:sp>
        <p:nvSpPr>
          <p:cNvPr id="3" name="Title 2"/>
          <p:cNvSpPr>
            <a:spLocks noGrp="1"/>
          </p:cNvSpPr>
          <p:nvPr>
            <p:ph type="title"/>
          </p:nvPr>
        </p:nvSpPr>
        <p:spPr/>
        <p:txBody>
          <a:bodyPr>
            <a:normAutofit/>
          </a:bodyPr>
          <a:lstStyle/>
          <a:p>
            <a:pPr algn="ctr"/>
            <a:r>
              <a:rPr lang="fa-IR" sz="3000" dirty="0" smtClean="0">
                <a:cs typeface="B Zar" pitchFamily="2" charset="-78"/>
              </a:rPr>
              <a:t>خوردگي ناشي از عدم كنترل كيفيت</a:t>
            </a:r>
            <a:endParaRPr lang="fa-IR" sz="3000"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a:bodyPr>
          <a:lstStyle/>
          <a:p>
            <a:pPr algn="ctr">
              <a:lnSpc>
                <a:spcPct val="150000"/>
              </a:lnSpc>
              <a:buNone/>
            </a:pP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20000"/>
                  <a:lumOff val="80000"/>
                </a:schemeClr>
              </a:solidFill>
              <a:effectLst>
                <a:glow rad="63500">
                  <a:schemeClr val="accent1">
                    <a:satMod val="175000"/>
                    <a:alpha val="40000"/>
                  </a:schemeClr>
                </a:glow>
                <a:outerShdw blurRad="41275" dist="12700" dir="12000000" algn="tl" rotWithShape="0">
                  <a:srgbClr val="000000">
                    <a:alpha val="40000"/>
                  </a:srgbClr>
                </a:outerShdw>
              </a:effectLst>
              <a:cs typeface="B Zar" pitchFamily="2" charset="-78"/>
            </a:endParaRPr>
          </a:p>
          <a:p>
            <a:pPr algn="ctr">
              <a:lnSpc>
                <a:spcPct val="150000"/>
              </a:lnSpc>
              <a:buNone/>
            </a:pPr>
            <a:r>
              <a:rPr lang="fa-IR"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20000"/>
                    <a:lumOff val="80000"/>
                  </a:schemeClr>
                </a:solidFill>
                <a:effectLst>
                  <a:glow rad="63500">
                    <a:schemeClr val="accent1">
                      <a:satMod val="175000"/>
                      <a:alpha val="40000"/>
                    </a:schemeClr>
                  </a:glow>
                  <a:outerShdw blurRad="41275" dist="12700" dir="12000000" algn="tl" rotWithShape="0">
                    <a:srgbClr val="000000">
                      <a:alpha val="40000"/>
                    </a:srgbClr>
                  </a:outerShdw>
                </a:effectLst>
                <a:cs typeface="B Zar" pitchFamily="2" charset="-78"/>
              </a:rPr>
              <a:t>بخش 2</a:t>
            </a: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nvPr>
        </p:nvGraphicFramePr>
        <p:xfrm>
          <a:off x="3657600" y="4038600"/>
          <a:ext cx="4038600" cy="741680"/>
        </p:xfrm>
        <a:graphic>
          <a:graphicData uri="http://schemas.openxmlformats.org/drawingml/2006/table">
            <a:tbl>
              <a:tblPr rtl="1" firstRow="1" bandRow="1">
                <a:tableStyleId>{5C22544A-7EE6-4342-B048-85BDC9FD1C3A}</a:tableStyleId>
              </a:tblPr>
              <a:tblGrid>
                <a:gridCol w="807720"/>
                <a:gridCol w="807720"/>
                <a:gridCol w="807720"/>
                <a:gridCol w="807720"/>
                <a:gridCol w="807720"/>
              </a:tblGrid>
              <a:tr h="370840">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tr>
            </a:tbl>
          </a:graphicData>
        </a:graphic>
      </p:graphicFrame>
      <p:sp>
        <p:nvSpPr>
          <p:cNvPr id="3" name="Content Placeholder 2"/>
          <p:cNvSpPr>
            <a:spLocks noGrp="1"/>
          </p:cNvSpPr>
          <p:nvPr>
            <p:ph sz="half" idx="2"/>
          </p:nvPr>
        </p:nvSpPr>
        <p:spPr>
          <a:xfrm>
            <a:off x="4648200" y="3081529"/>
            <a:ext cx="4038600" cy="499871"/>
          </a:xfrm>
        </p:spPr>
        <p:txBody>
          <a:bodyPr>
            <a:noAutofit/>
          </a:bodyPr>
          <a:lstStyle/>
          <a:p>
            <a:r>
              <a:rPr lang="fa-IR" dirty="0" smtClean="0">
                <a:cs typeface="B Zar" pitchFamily="2" charset="-78"/>
              </a:rPr>
              <a:t>موارد گرد آوري شده :</a:t>
            </a:r>
          </a:p>
          <a:p>
            <a:pPr>
              <a:buNone/>
            </a:pPr>
            <a:endParaRPr lang="fa-IR" dirty="0" smtClean="0">
              <a:cs typeface="B Zar" pitchFamily="2" charset="-78"/>
            </a:endParaRPr>
          </a:p>
          <a:p>
            <a:pPr>
              <a:buNone/>
            </a:pPr>
            <a:endParaRPr lang="fa-IR" dirty="0"/>
          </a:p>
        </p:txBody>
      </p:sp>
      <p:sp>
        <p:nvSpPr>
          <p:cNvPr id="4" name="Title 3"/>
          <p:cNvSpPr>
            <a:spLocks noGrp="1"/>
          </p:cNvSpPr>
          <p:nvPr>
            <p:ph type="title"/>
          </p:nvPr>
        </p:nvSpPr>
        <p:spPr>
          <a:xfrm>
            <a:off x="457200" y="-152400"/>
            <a:ext cx="8229600" cy="1143000"/>
          </a:xfrm>
        </p:spPr>
        <p:txBody>
          <a:bodyPr>
            <a:normAutofit/>
          </a:bodyPr>
          <a:lstStyle/>
          <a:p>
            <a:pPr algn="ctr"/>
            <a:r>
              <a:rPr lang="fa-IR" sz="4000" dirty="0" smtClean="0">
                <a:cs typeface="B Zar" pitchFamily="2" charset="-78"/>
              </a:rPr>
              <a:t>كنترل شيميايي</a:t>
            </a:r>
            <a:endParaRPr lang="fa-IR" sz="4000" dirty="0">
              <a:cs typeface="B Zar" pitchFamily="2" charset="-78"/>
            </a:endParaRPr>
          </a:p>
        </p:txBody>
      </p:sp>
      <p:sp>
        <p:nvSpPr>
          <p:cNvPr id="5" name="Content Placeholder 1"/>
          <p:cNvSpPr txBox="1">
            <a:spLocks/>
          </p:cNvSpPr>
          <p:nvPr/>
        </p:nvSpPr>
        <p:spPr>
          <a:xfrm>
            <a:off x="76200" y="304800"/>
            <a:ext cx="8915400" cy="2514600"/>
          </a:xfrm>
          <a:prstGeom prst="rect">
            <a:avLst/>
          </a:prstGeom>
        </p:spPr>
        <p:txBody>
          <a:bodyPr vert="horz">
            <a:noAutofit/>
          </a:bodyPr>
          <a:lstStyle/>
          <a:p>
            <a:pPr marL="365760" marR="0" lvl="0" indent="-256032" algn="r" defTabSz="914400" rtl="1" eaLnBrk="1" fontAlgn="auto" latinLnBrk="0" hangingPunct="1">
              <a:lnSpc>
                <a:spcPct val="150000"/>
              </a:lnSpc>
              <a:spcBef>
                <a:spcPts val="400"/>
              </a:spcBef>
              <a:spcAft>
                <a:spcPts val="0"/>
              </a:spcAft>
              <a:buClr>
                <a:schemeClr val="accent1"/>
              </a:buClr>
              <a:buSzPct val="68000"/>
              <a:buFont typeface="Wingdings 3"/>
              <a:buChar char=""/>
              <a:tabLst/>
              <a:defRPr/>
            </a:pPr>
            <a:endParaRPr kumimoji="0" lang="fa-IR" sz="2000" b="1" i="0" u="none" strike="noStrike" kern="1200" cap="none" spc="0" normalizeH="0" baseline="0" noProof="0" dirty="0" smtClean="0">
              <a:ln>
                <a:noFill/>
              </a:ln>
              <a:solidFill>
                <a:schemeClr val="tx1"/>
              </a:solidFill>
              <a:effectLst/>
              <a:uLnTx/>
              <a:uFillTx/>
              <a:ea typeface="+mn-ea"/>
              <a:cs typeface="B Zar" pitchFamily="2" charset="-78"/>
            </a:endParaRPr>
          </a:p>
          <a:p>
            <a:pPr marL="365760" marR="0" lvl="0" indent="-256032" algn="r" defTabSz="914400" rtl="1" eaLnBrk="1" fontAlgn="auto" latinLnBrk="0" hangingPunct="1">
              <a:lnSpc>
                <a:spcPct val="150000"/>
              </a:lnSpc>
              <a:spcBef>
                <a:spcPts val="400"/>
              </a:spcBef>
              <a:spcAft>
                <a:spcPts val="0"/>
              </a:spcAft>
              <a:buClr>
                <a:schemeClr val="accent1"/>
              </a:buClr>
              <a:buSzPct val="68000"/>
              <a:buFont typeface="Wingdings 3"/>
              <a:buChar char=""/>
              <a:tabLst/>
              <a:defRPr/>
            </a:pP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داده هاي مربوط به واحدهاي بخار اعم از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PH</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و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SC</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و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Fe</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و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DO</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از مورخ 1392/07/01 الي 31/04/1393</a:t>
            </a:r>
            <a:endParaRPr kumimoji="0" lang="en-US" sz="2000" b="1" i="0" u="none" strike="noStrike" kern="1200" cap="none" spc="0" normalizeH="0" baseline="0" noProof="0" dirty="0" smtClean="0">
              <a:ln>
                <a:noFill/>
              </a:ln>
              <a:solidFill>
                <a:schemeClr val="tx1"/>
              </a:solidFill>
              <a:effectLst/>
              <a:uLnTx/>
              <a:uFillTx/>
              <a:ea typeface="+mn-ea"/>
              <a:cs typeface="B Zar" pitchFamily="2" charset="-78"/>
            </a:endParaRPr>
          </a:p>
          <a:p>
            <a:pPr marL="365760" marR="0" lvl="0" indent="-256032" algn="r" defTabSz="914400" rtl="1" eaLnBrk="1" fontAlgn="auto" latinLnBrk="0" hangingPunct="1">
              <a:lnSpc>
                <a:spcPct val="150000"/>
              </a:lnSpc>
              <a:spcBef>
                <a:spcPts val="400"/>
              </a:spcBef>
              <a:spcAft>
                <a:spcPts val="0"/>
              </a:spcAft>
              <a:buClr>
                <a:schemeClr val="accent1"/>
              </a:buClr>
              <a:buSzPct val="68000"/>
              <a:buFont typeface="Wingdings 3"/>
              <a:buChar char=""/>
              <a:tabLst/>
              <a:defRPr/>
            </a:pP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نتايج مربوط به فيدواتر بويلر 5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F.W</a:t>
            </a:r>
            <a:r>
              <a:rPr kumimoji="0" lang="en-US" sz="2000" b="1" i="0"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5</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 و ميانگين گرفتن از نتايج به تفكيك ماه ها</a:t>
            </a:r>
            <a:endParaRPr kumimoji="0" lang="en-US" sz="2000" b="1" i="0" u="none" strike="noStrike" kern="1200" cap="none" spc="0" normalizeH="0" baseline="0" noProof="0" dirty="0" smtClean="0">
              <a:ln>
                <a:noFill/>
              </a:ln>
              <a:solidFill>
                <a:schemeClr val="tx1"/>
              </a:solidFill>
              <a:effectLst/>
              <a:uLnTx/>
              <a:uFillTx/>
              <a:ea typeface="+mn-ea"/>
              <a:cs typeface="B Zar" pitchFamily="2" charset="-78"/>
            </a:endParaRPr>
          </a:p>
          <a:p>
            <a:pPr marL="365760" marR="0" lvl="0" indent="-256032" algn="r" defTabSz="914400" rtl="1" eaLnBrk="1" fontAlgn="auto" latinLnBrk="0" hangingPunct="1">
              <a:lnSpc>
                <a:spcPct val="150000"/>
              </a:lnSpc>
              <a:spcBef>
                <a:spcPts val="400"/>
              </a:spcBef>
              <a:spcAft>
                <a:spcPts val="0"/>
              </a:spcAft>
              <a:buClr>
                <a:schemeClr val="accent1"/>
              </a:buClr>
              <a:buSzPct val="68000"/>
              <a:buFont typeface="Wingdings 3"/>
              <a:buChar char=""/>
              <a:tabLst/>
              <a:defRPr/>
            </a:pP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رسم نمودارهاي مربوط به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DO</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و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Fe</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و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SC</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و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PH</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نسبت به ماه هاي سال</a:t>
            </a:r>
            <a:endParaRPr kumimoji="0" lang="en-US" sz="2000" b="1" i="0" u="none" strike="noStrike" kern="1200" cap="none" spc="0" normalizeH="0" baseline="0" noProof="0" dirty="0" smtClean="0">
              <a:ln>
                <a:noFill/>
              </a:ln>
              <a:solidFill>
                <a:schemeClr val="tx1"/>
              </a:solidFill>
              <a:effectLst/>
              <a:uLnTx/>
              <a:uFillTx/>
              <a:ea typeface="+mn-ea"/>
              <a:cs typeface="B Zar" pitchFamily="2" charset="-78"/>
            </a:endParaRPr>
          </a:p>
          <a:p>
            <a:pPr marL="365760" marR="0" lvl="0" indent="-256032" algn="r" defTabSz="914400" rtl="1" eaLnBrk="1" fontAlgn="auto" latinLnBrk="0" hangingPunct="1">
              <a:lnSpc>
                <a:spcPct val="150000"/>
              </a:lnSpc>
              <a:spcBef>
                <a:spcPts val="400"/>
              </a:spcBef>
              <a:spcAft>
                <a:spcPts val="0"/>
              </a:spcAft>
              <a:buClr>
                <a:schemeClr val="accent1"/>
              </a:buClr>
              <a:buSzPct val="68000"/>
              <a:buFont typeface="Wingdings 3"/>
              <a:buChar char=""/>
              <a:tabLst/>
              <a:defRPr/>
            </a:pP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تهيه اطلاعات مربوط به تاريخ هاي تريپ و استارت بويلر 5</a:t>
            </a:r>
            <a:endParaRPr kumimoji="0" lang="en-US" sz="2000" b="1" i="0" u="none" strike="noStrike" kern="1200" cap="none" spc="0" normalizeH="0" baseline="0" noProof="0" dirty="0" smtClean="0">
              <a:ln>
                <a:noFill/>
              </a:ln>
              <a:solidFill>
                <a:schemeClr val="tx1"/>
              </a:solidFill>
              <a:effectLst/>
              <a:uLnTx/>
              <a:uFillTx/>
              <a:ea typeface="+mn-ea"/>
              <a:cs typeface="B Zar" pitchFamily="2" charset="-78"/>
            </a:endParaRPr>
          </a:p>
        </p:txBody>
      </p:sp>
      <p:graphicFrame>
        <p:nvGraphicFramePr>
          <p:cNvPr id="7" name="Content Placeholder 3"/>
          <p:cNvGraphicFramePr>
            <a:graphicFrameLocks/>
          </p:cNvGraphicFramePr>
          <p:nvPr>
            <p:extLst>
              <p:ext uri="{D42A27DB-BD31-4B8C-83A1-F6EECF244321}">
                <p14:modId xmlns:p14="http://schemas.microsoft.com/office/powerpoint/2010/main" val="1352090787"/>
              </p:ext>
            </p:extLst>
          </p:nvPr>
        </p:nvGraphicFramePr>
        <p:xfrm>
          <a:off x="990600" y="3962400"/>
          <a:ext cx="7315200" cy="1854200"/>
        </p:xfrm>
        <a:graphic>
          <a:graphicData uri="http://schemas.openxmlformats.org/drawingml/2006/table">
            <a:tbl>
              <a:tblPr rtl="1" firstRow="1" bandRow="1">
                <a:tableStyleId>{69CF1AB2-1976-4502-BF36-3FF5EA218861}</a:tableStyleId>
              </a:tblPr>
              <a:tblGrid>
                <a:gridCol w="1243652"/>
                <a:gridCol w="1517887"/>
                <a:gridCol w="1517887"/>
                <a:gridCol w="1517887"/>
                <a:gridCol w="1517887"/>
              </a:tblGrid>
              <a:tr h="370840">
                <a:tc>
                  <a:txBody>
                    <a:bodyPr/>
                    <a:lstStyle/>
                    <a:p>
                      <a:pPr algn="ctr" rtl="0" fontAlgn="ctr"/>
                      <a:r>
                        <a:rPr lang="fa-IR" sz="1600" u="none" strike="noStrike" dirty="0"/>
                        <a:t> </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en-US" sz="1600" u="none" strike="noStrike"/>
                        <a:t>PH</a:t>
                      </a:r>
                      <a:endParaRPr lang="en-US" sz="1600" b="1" i="0" u="none" strike="noStrike">
                        <a:solidFill>
                          <a:srgbClr val="000000"/>
                        </a:solidFill>
                        <a:latin typeface="Times New Roman"/>
                      </a:endParaRPr>
                    </a:p>
                  </a:txBody>
                  <a:tcPr marL="9525" marR="9525" marT="9525" marB="0" anchor="ctr"/>
                </a:tc>
                <a:tc>
                  <a:txBody>
                    <a:bodyPr/>
                    <a:lstStyle/>
                    <a:p>
                      <a:pPr algn="ctr" rtl="0" fontAlgn="ctr"/>
                      <a:r>
                        <a:rPr lang="en-US" sz="1600" u="none" strike="noStrike"/>
                        <a:t>SC</a:t>
                      </a:r>
                      <a:endParaRPr lang="en-US" sz="1600" b="1" i="0" u="none" strike="noStrike">
                        <a:solidFill>
                          <a:srgbClr val="000000"/>
                        </a:solidFill>
                        <a:latin typeface="Times New Roman"/>
                      </a:endParaRPr>
                    </a:p>
                  </a:txBody>
                  <a:tcPr marL="9525" marR="9525" marT="9525" marB="0" anchor="ctr"/>
                </a:tc>
                <a:tc>
                  <a:txBody>
                    <a:bodyPr/>
                    <a:lstStyle/>
                    <a:p>
                      <a:pPr algn="ctr" rtl="0" fontAlgn="ctr"/>
                      <a:r>
                        <a:rPr lang="en-US" sz="1600" u="none" strike="noStrike"/>
                        <a:t>Fe</a:t>
                      </a:r>
                      <a:endParaRPr lang="en-US" sz="1600" b="1" i="0" u="none" strike="noStrike">
                        <a:solidFill>
                          <a:srgbClr val="000000"/>
                        </a:solidFill>
                        <a:latin typeface="Times New Roman"/>
                      </a:endParaRPr>
                    </a:p>
                  </a:txBody>
                  <a:tcPr marL="9525" marR="9525" marT="9525" marB="0" anchor="ctr"/>
                </a:tc>
                <a:tc>
                  <a:txBody>
                    <a:bodyPr/>
                    <a:lstStyle/>
                    <a:p>
                      <a:pPr algn="ctr" rtl="0" fontAlgn="ctr"/>
                      <a:r>
                        <a:rPr lang="en-US" sz="1600" u="none" strike="noStrike"/>
                        <a:t>DO</a:t>
                      </a:r>
                      <a:endParaRPr lang="en-US" sz="1600" b="1" i="0" u="none" strike="noStrike">
                        <a:solidFill>
                          <a:srgbClr val="000000"/>
                        </a:solidFill>
                        <a:latin typeface="Times New Roman"/>
                      </a:endParaRPr>
                    </a:p>
                  </a:txBody>
                  <a:tcPr marL="9525" marR="9525" marT="9525" marB="0" anchor="ctr"/>
                </a:tc>
              </a:tr>
              <a:tr h="370840">
                <a:tc>
                  <a:txBody>
                    <a:bodyPr/>
                    <a:lstStyle/>
                    <a:p>
                      <a:pPr algn="ctr" rtl="1" fontAlgn="ctr"/>
                      <a:r>
                        <a:rPr lang="fa-IR" sz="1600" u="none" strike="noStrike" dirty="0"/>
                        <a:t>مقادير مجاز</a:t>
                      </a:r>
                      <a:endParaRPr lang="fa-IR" sz="1600" b="0" i="0" u="none" strike="noStrike" dirty="0">
                        <a:solidFill>
                          <a:srgbClr val="000000"/>
                        </a:solidFill>
                        <a:latin typeface="B Zar"/>
                      </a:endParaRPr>
                    </a:p>
                  </a:txBody>
                  <a:tcPr marL="9525" marR="9525" marT="9525" marB="0" anchor="ctr"/>
                </a:tc>
                <a:tc>
                  <a:txBody>
                    <a:bodyPr/>
                    <a:lstStyle/>
                    <a:p>
                      <a:pPr algn="ctr" rtl="0" fontAlgn="ctr"/>
                      <a:r>
                        <a:rPr lang="en-US" sz="1600" u="none" strike="noStrike" dirty="0"/>
                        <a:t>7.7&lt;X&lt;8.3</a:t>
                      </a:r>
                      <a:endParaRPr lang="en-US" sz="1600" b="1" i="0" u="none" strike="noStrike" dirty="0">
                        <a:solidFill>
                          <a:srgbClr val="000000"/>
                        </a:solidFill>
                        <a:latin typeface="Times New Roman"/>
                      </a:endParaRPr>
                    </a:p>
                  </a:txBody>
                  <a:tcPr marL="9525" marR="9525" marT="9525" marB="0" anchor="ctr"/>
                </a:tc>
                <a:tc>
                  <a:txBody>
                    <a:bodyPr/>
                    <a:lstStyle/>
                    <a:p>
                      <a:pPr algn="ctr" rtl="0" fontAlgn="ctr"/>
                      <a:r>
                        <a:rPr lang="en-US" sz="1600" u="none" strike="noStrike" dirty="0"/>
                        <a:t> </a:t>
                      </a:r>
                      <a:r>
                        <a:rPr lang="en-US" sz="1600" u="none" strike="noStrike" dirty="0" smtClean="0"/>
                        <a:t>X&lt;5 </a:t>
                      </a:r>
                      <a:r>
                        <a:rPr lang="el-GR" sz="1600" u="none" strike="noStrike" dirty="0" smtClean="0">
                          <a:latin typeface="Times New Roman"/>
                          <a:cs typeface="Times New Roman"/>
                        </a:rPr>
                        <a:t>μ</a:t>
                      </a:r>
                      <a:r>
                        <a:rPr lang="en-US" sz="1600" u="none" strike="noStrike" dirty="0" smtClean="0">
                          <a:latin typeface="Times New Roman"/>
                          <a:cs typeface="Times New Roman"/>
                        </a:rPr>
                        <a:t>s/cm</a:t>
                      </a:r>
                      <a:endParaRPr lang="en-US" sz="1600" b="1" i="0" u="none" strike="noStrike" dirty="0">
                        <a:solidFill>
                          <a:srgbClr val="000000"/>
                        </a:solidFill>
                        <a:latin typeface="Times New Roman"/>
                      </a:endParaRPr>
                    </a:p>
                  </a:txBody>
                  <a:tcPr marL="9525" marR="9525" marT="9525" marB="0" anchor="ctr"/>
                </a:tc>
                <a:tc>
                  <a:txBody>
                    <a:bodyPr/>
                    <a:lstStyle/>
                    <a:p>
                      <a:pPr algn="ctr" rtl="0" fontAlgn="ctr"/>
                      <a:r>
                        <a:rPr lang="en-US" sz="1600" u="none" strike="noStrike" dirty="0" smtClean="0"/>
                        <a:t>X&lt;20</a:t>
                      </a:r>
                      <a:r>
                        <a:rPr lang="fa-IR" sz="1600" u="none" strike="noStrike" dirty="0" smtClean="0"/>
                        <a:t>  </a:t>
                      </a:r>
                      <a:r>
                        <a:rPr lang="en-US" sz="1600" u="none" strike="noStrike" dirty="0" smtClean="0"/>
                        <a:t>ppb</a:t>
                      </a:r>
                      <a:endParaRPr lang="en-US" sz="1600" b="1" i="0" u="none" strike="noStrike" dirty="0">
                        <a:solidFill>
                          <a:srgbClr val="000000"/>
                        </a:solidFill>
                        <a:latin typeface="Times New Roman"/>
                      </a:endParaRPr>
                    </a:p>
                  </a:txBody>
                  <a:tcPr marL="9525" marR="9525" marT="9525" marB="0" anchor="ctr"/>
                </a:tc>
                <a:tc>
                  <a:txBody>
                    <a:bodyPr/>
                    <a:lstStyle/>
                    <a:p>
                      <a:pPr algn="ctr" rtl="0" fontAlgn="ctr"/>
                      <a:r>
                        <a:rPr lang="en-US" sz="1600" u="none" strike="noStrike" dirty="0" smtClean="0"/>
                        <a:t>X&lt;5 ppb</a:t>
                      </a:r>
                      <a:endParaRPr lang="en-US" sz="1600" b="1" i="0" u="none" strike="noStrike" dirty="0">
                        <a:solidFill>
                          <a:srgbClr val="000000"/>
                        </a:solidFill>
                        <a:latin typeface="Times New Roman"/>
                      </a:endParaRPr>
                    </a:p>
                  </a:txBody>
                  <a:tcPr marL="9525" marR="9525" marT="9525" marB="0" anchor="ctr"/>
                </a:tc>
              </a:tr>
              <a:tr h="370840">
                <a:tc>
                  <a:txBody>
                    <a:bodyPr/>
                    <a:lstStyle/>
                    <a:p>
                      <a:pPr algn="ctr" rtl="0" fontAlgn="ctr"/>
                      <a:r>
                        <a:rPr lang="en-US" sz="1600" u="none" strike="noStrike"/>
                        <a:t>min</a:t>
                      </a:r>
                      <a:endParaRPr lang="en-US" sz="1600" b="0" i="0" u="none" strike="noStrike">
                        <a:solidFill>
                          <a:srgbClr val="000000"/>
                        </a:solidFill>
                        <a:latin typeface="Times New Roman"/>
                      </a:endParaRPr>
                    </a:p>
                  </a:txBody>
                  <a:tcPr marL="9525" marR="9525" marT="9525" marB="0" anchor="ctr"/>
                </a:tc>
                <a:tc>
                  <a:txBody>
                    <a:bodyPr/>
                    <a:lstStyle/>
                    <a:p>
                      <a:pPr algn="ctr" rtl="0" fontAlgn="ctr"/>
                      <a:r>
                        <a:rPr lang="fa-IR" sz="1600" u="none" strike="noStrike" dirty="0"/>
                        <a:t>8</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dirty="0"/>
                        <a:t>0.95</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a:t>0.18</a:t>
                      </a:r>
                      <a:endParaRPr lang="fa-IR" sz="1600" b="0" i="0" u="none" strike="noStrike">
                        <a:solidFill>
                          <a:srgbClr val="000000"/>
                        </a:solidFill>
                        <a:latin typeface="Times New Roman"/>
                      </a:endParaRPr>
                    </a:p>
                  </a:txBody>
                  <a:tcPr marL="9525" marR="9525" marT="9525" marB="0" anchor="ctr"/>
                </a:tc>
                <a:tc>
                  <a:txBody>
                    <a:bodyPr/>
                    <a:lstStyle/>
                    <a:p>
                      <a:pPr algn="ctr" rtl="0" fontAlgn="ctr"/>
                      <a:r>
                        <a:rPr lang="fa-IR" sz="1600" u="none" strike="noStrike" dirty="0"/>
                        <a:t>0.35</a:t>
                      </a:r>
                      <a:endParaRPr lang="fa-IR" sz="1600" b="0" i="0" u="none" strike="noStrike" dirty="0">
                        <a:solidFill>
                          <a:srgbClr val="000000"/>
                        </a:solidFill>
                        <a:latin typeface="Times New Roman"/>
                      </a:endParaRPr>
                    </a:p>
                  </a:txBody>
                  <a:tcPr marL="9525" marR="9525" marT="9525" marB="0" anchor="ctr"/>
                </a:tc>
              </a:tr>
              <a:tr h="370840">
                <a:tc>
                  <a:txBody>
                    <a:bodyPr/>
                    <a:lstStyle/>
                    <a:p>
                      <a:pPr algn="ctr" rtl="0" fontAlgn="ctr"/>
                      <a:r>
                        <a:rPr lang="en-US" sz="1600" u="none" strike="noStrike"/>
                        <a:t>max</a:t>
                      </a:r>
                      <a:endParaRPr lang="en-US" sz="1600" b="0" i="0" u="none" strike="noStrike">
                        <a:solidFill>
                          <a:srgbClr val="000000"/>
                        </a:solidFill>
                        <a:latin typeface="Times New Roman"/>
                      </a:endParaRPr>
                    </a:p>
                  </a:txBody>
                  <a:tcPr marL="9525" marR="9525" marT="9525" marB="0" anchor="ctr"/>
                </a:tc>
                <a:tc>
                  <a:txBody>
                    <a:bodyPr/>
                    <a:lstStyle/>
                    <a:p>
                      <a:pPr algn="ctr" rtl="0" fontAlgn="ctr"/>
                      <a:r>
                        <a:rPr lang="fa-IR" sz="1600" u="none" strike="noStrike" dirty="0" smtClean="0"/>
                        <a:t>8.2</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dirty="0"/>
                        <a:t>1.49</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dirty="0"/>
                        <a:t>2.12</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dirty="0"/>
                        <a:t>3.33</a:t>
                      </a:r>
                      <a:endParaRPr lang="fa-IR" sz="1600" b="0" i="0" u="none" strike="noStrike" dirty="0">
                        <a:solidFill>
                          <a:srgbClr val="000000"/>
                        </a:solidFill>
                        <a:latin typeface="Times New Roman"/>
                      </a:endParaRPr>
                    </a:p>
                  </a:txBody>
                  <a:tcPr marL="9525" marR="9525" marT="9525" marB="0" anchor="ctr"/>
                </a:tc>
              </a:tr>
              <a:tr h="370840">
                <a:tc>
                  <a:txBody>
                    <a:bodyPr/>
                    <a:lstStyle/>
                    <a:p>
                      <a:pPr algn="ctr" rtl="0" fontAlgn="ctr"/>
                      <a:r>
                        <a:rPr lang="en-US" sz="1600" u="none" strike="noStrike" dirty="0"/>
                        <a:t>average</a:t>
                      </a:r>
                      <a:endParaRPr lang="en-US"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dirty="0"/>
                        <a:t>8.11</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dirty="0"/>
                        <a:t>1.25</a:t>
                      </a:r>
                      <a:endParaRPr lang="fa-IR" sz="1600" b="0" i="0" u="none" strike="noStrike" dirty="0">
                        <a:solidFill>
                          <a:srgbClr val="000000"/>
                        </a:solidFill>
                        <a:latin typeface="Times New Roman"/>
                      </a:endParaRPr>
                    </a:p>
                  </a:txBody>
                  <a:tcPr marL="9525" marR="9525" marT="9525" marB="0" anchor="ctr"/>
                </a:tc>
                <a:tc>
                  <a:txBody>
                    <a:bodyPr/>
                    <a:lstStyle/>
                    <a:p>
                      <a:pPr algn="ctr" rtl="0" fontAlgn="ctr"/>
                      <a:r>
                        <a:rPr lang="fa-IR" sz="1600" u="none" strike="noStrike"/>
                        <a:t>0.72</a:t>
                      </a:r>
                      <a:endParaRPr lang="fa-IR" sz="1600" b="0" i="0" u="none" strike="noStrike">
                        <a:solidFill>
                          <a:srgbClr val="000000"/>
                        </a:solidFill>
                        <a:latin typeface="Times New Roman"/>
                      </a:endParaRPr>
                    </a:p>
                  </a:txBody>
                  <a:tcPr marL="9525" marR="9525" marT="9525" marB="0" anchor="ctr"/>
                </a:tc>
                <a:tc>
                  <a:txBody>
                    <a:bodyPr/>
                    <a:lstStyle/>
                    <a:p>
                      <a:pPr algn="ctr" rtl="0" fontAlgn="ctr"/>
                      <a:r>
                        <a:rPr lang="fa-IR" sz="1600" u="none" strike="noStrike" dirty="0"/>
                        <a:t>1.31</a:t>
                      </a:r>
                      <a:endParaRPr lang="fa-IR" sz="1600" b="0" i="0" u="none" strike="noStrike" dirty="0">
                        <a:solidFill>
                          <a:srgbClr val="000000"/>
                        </a:solidFill>
                        <a:latin typeface="Times New Roman"/>
                      </a:endParaRPr>
                    </a:p>
                  </a:txBody>
                  <a:tcPr marL="9525" marR="9525" marT="9525" marB="0" anchor="ctr"/>
                </a:tc>
              </a:tr>
            </a:tbl>
          </a:graphicData>
        </a:graphic>
      </p:graphicFrame>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400" dirty="0" smtClean="0">
                <a:latin typeface="Times New Roman" pitchFamily="18" charset="0"/>
                <a:cs typeface="Times New Roman" pitchFamily="18" charset="0"/>
              </a:rPr>
              <a:t>PH</a:t>
            </a:r>
            <a:endParaRPr lang="fa-IR" sz="4400"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647981365"/>
              </p:ext>
            </p:extLst>
          </p:nvPr>
        </p:nvGraphicFramePr>
        <p:xfrm>
          <a:off x="228600" y="1143000"/>
          <a:ext cx="4267200" cy="3752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quarter" idx="4"/>
            <p:extLst>
              <p:ext uri="{D42A27DB-BD31-4B8C-83A1-F6EECF244321}">
                <p14:modId xmlns:p14="http://schemas.microsoft.com/office/powerpoint/2010/main" val="2516952104"/>
              </p:ext>
            </p:extLst>
          </p:nvPr>
        </p:nvGraphicFramePr>
        <p:xfrm>
          <a:off x="4953000" y="914395"/>
          <a:ext cx="3733800" cy="3985785"/>
        </p:xfrm>
        <a:graphic>
          <a:graphicData uri="http://schemas.openxmlformats.org/drawingml/2006/table">
            <a:tbl>
              <a:tblPr rtl="1" firstRow="1" bandRow="1">
                <a:tableStyleId>{5C22544A-7EE6-4342-B048-85BDC9FD1C3A}</a:tableStyleId>
              </a:tblPr>
              <a:tblGrid>
                <a:gridCol w="1866900"/>
                <a:gridCol w="1866900"/>
              </a:tblGrid>
              <a:tr h="0">
                <a:tc>
                  <a:txBody>
                    <a:bodyPr/>
                    <a:lstStyle/>
                    <a:p>
                      <a:pPr algn="ctr" rtl="1" fontAlgn="ctr"/>
                      <a:r>
                        <a:rPr lang="fa-IR" sz="2000" b="1" i="0" u="none" strike="noStrike" dirty="0">
                          <a:solidFill>
                            <a:srgbClr val="000000"/>
                          </a:solidFill>
                          <a:latin typeface="Arial"/>
                        </a:rPr>
                        <a:t>ماههاي سال</a:t>
                      </a:r>
                    </a:p>
                  </a:txBody>
                  <a:tcPr marL="9525" marR="9525" marT="9525" marB="0" anchor="ctr"/>
                </a:tc>
                <a:tc>
                  <a:txBody>
                    <a:bodyPr/>
                    <a:lstStyle/>
                    <a:p>
                      <a:pPr algn="ctr" rtl="0" fontAlgn="ctr"/>
                      <a:r>
                        <a:rPr lang="en-US" sz="2000" b="1" i="0" u="none" strike="noStrike">
                          <a:solidFill>
                            <a:srgbClr val="000000"/>
                          </a:solidFill>
                          <a:latin typeface="Times New Roman"/>
                        </a:rPr>
                        <a:t>PH</a:t>
                      </a:r>
                    </a:p>
                  </a:txBody>
                  <a:tcPr marL="9525" marR="9525" marT="9525" marB="0" anchor="ctr"/>
                </a:tc>
              </a:tr>
              <a:tr h="367146">
                <a:tc>
                  <a:txBody>
                    <a:bodyPr/>
                    <a:lstStyle/>
                    <a:p>
                      <a:pPr algn="ctr" rtl="1" fontAlgn="ctr"/>
                      <a:r>
                        <a:rPr lang="fa-IR" sz="2000" b="0" i="0" u="none" strike="noStrike">
                          <a:solidFill>
                            <a:srgbClr val="000000"/>
                          </a:solidFill>
                          <a:latin typeface="B Zar"/>
                        </a:rPr>
                        <a:t>مهر92</a:t>
                      </a:r>
                    </a:p>
                  </a:txBody>
                  <a:tcPr marL="9525" marR="9525" marT="9525" marB="0" anchor="ctr"/>
                </a:tc>
                <a:tc>
                  <a:txBody>
                    <a:bodyPr/>
                    <a:lstStyle/>
                    <a:p>
                      <a:pPr algn="ctr" rtl="0" fontAlgn="ctr"/>
                      <a:r>
                        <a:rPr lang="fa-IR" sz="2000" b="0" i="0" u="none" strike="noStrike" dirty="0">
                          <a:solidFill>
                            <a:srgbClr val="000000"/>
                          </a:solidFill>
                          <a:latin typeface="Arial"/>
                        </a:rPr>
                        <a:t>8.204</a:t>
                      </a:r>
                    </a:p>
                  </a:txBody>
                  <a:tcPr marL="9525" marR="9525" marT="9525" marB="0" anchor="ctr"/>
                </a:tc>
              </a:tr>
              <a:tr h="367146">
                <a:tc>
                  <a:txBody>
                    <a:bodyPr/>
                    <a:lstStyle/>
                    <a:p>
                      <a:pPr algn="ctr" rtl="1" fontAlgn="ctr"/>
                      <a:r>
                        <a:rPr lang="fa-IR" sz="2000" b="0" i="0" u="none" strike="noStrike" dirty="0">
                          <a:solidFill>
                            <a:srgbClr val="000000"/>
                          </a:solidFill>
                          <a:latin typeface="B Zar"/>
                        </a:rPr>
                        <a:t>آبان 92</a:t>
                      </a:r>
                    </a:p>
                  </a:txBody>
                  <a:tcPr marL="9525" marR="9525" marT="9525" marB="0" anchor="ctr"/>
                </a:tc>
                <a:tc>
                  <a:txBody>
                    <a:bodyPr/>
                    <a:lstStyle/>
                    <a:p>
                      <a:pPr algn="ctr" rtl="0" fontAlgn="ctr"/>
                      <a:r>
                        <a:rPr lang="fa-IR" sz="2000" b="0" i="0" u="none" strike="noStrike">
                          <a:solidFill>
                            <a:srgbClr val="000000"/>
                          </a:solidFill>
                          <a:latin typeface="Arial"/>
                        </a:rPr>
                        <a:t>8.161</a:t>
                      </a:r>
                    </a:p>
                  </a:txBody>
                  <a:tcPr marL="9525" marR="9525" marT="9525" marB="0" anchor="ctr"/>
                </a:tc>
              </a:tr>
              <a:tr h="367146">
                <a:tc>
                  <a:txBody>
                    <a:bodyPr/>
                    <a:lstStyle/>
                    <a:p>
                      <a:pPr algn="ctr" rtl="1" fontAlgn="ctr"/>
                      <a:r>
                        <a:rPr lang="fa-IR" sz="2000" b="0" i="0" u="none" strike="noStrike">
                          <a:solidFill>
                            <a:srgbClr val="000000"/>
                          </a:solidFill>
                          <a:latin typeface="B Zar"/>
                        </a:rPr>
                        <a:t>آذر92</a:t>
                      </a:r>
                    </a:p>
                  </a:txBody>
                  <a:tcPr marL="9525" marR="9525" marT="9525" marB="0" anchor="ctr"/>
                </a:tc>
                <a:tc>
                  <a:txBody>
                    <a:bodyPr/>
                    <a:lstStyle/>
                    <a:p>
                      <a:pPr algn="ctr" rtl="0" fontAlgn="ctr"/>
                      <a:r>
                        <a:rPr lang="fa-IR" sz="2000" b="0" i="0" u="none" strike="noStrike">
                          <a:solidFill>
                            <a:srgbClr val="000000"/>
                          </a:solidFill>
                          <a:latin typeface="Arial"/>
                        </a:rPr>
                        <a:t>8.167</a:t>
                      </a:r>
                    </a:p>
                  </a:txBody>
                  <a:tcPr marL="9525" marR="9525" marT="9525" marB="0" anchor="ctr"/>
                </a:tc>
              </a:tr>
              <a:tr h="367146">
                <a:tc>
                  <a:txBody>
                    <a:bodyPr/>
                    <a:lstStyle/>
                    <a:p>
                      <a:pPr algn="ctr" rtl="1" fontAlgn="ctr"/>
                      <a:r>
                        <a:rPr lang="fa-IR" sz="2000" b="0" i="0" u="none" strike="noStrike">
                          <a:solidFill>
                            <a:srgbClr val="000000"/>
                          </a:solidFill>
                          <a:latin typeface="B Zar"/>
                        </a:rPr>
                        <a:t>دي92</a:t>
                      </a:r>
                    </a:p>
                  </a:txBody>
                  <a:tcPr marL="9525" marR="9525" marT="9525" marB="0" anchor="ctr"/>
                </a:tc>
                <a:tc>
                  <a:txBody>
                    <a:bodyPr/>
                    <a:lstStyle/>
                    <a:p>
                      <a:pPr algn="ctr" rtl="0" fontAlgn="ctr"/>
                      <a:r>
                        <a:rPr lang="fa-IR" sz="2000" b="0" i="0" u="none" strike="noStrike">
                          <a:solidFill>
                            <a:srgbClr val="000000"/>
                          </a:solidFill>
                          <a:latin typeface="Arial"/>
                        </a:rPr>
                        <a:t>8.133</a:t>
                      </a:r>
                    </a:p>
                  </a:txBody>
                  <a:tcPr marL="9525" marR="9525" marT="9525" marB="0" anchor="ctr"/>
                </a:tc>
              </a:tr>
              <a:tr h="367146">
                <a:tc>
                  <a:txBody>
                    <a:bodyPr/>
                    <a:lstStyle/>
                    <a:p>
                      <a:pPr algn="ctr" rtl="1" fontAlgn="ctr"/>
                      <a:r>
                        <a:rPr lang="fa-IR" sz="2000" b="0" i="0" u="none" strike="noStrike">
                          <a:solidFill>
                            <a:srgbClr val="000000"/>
                          </a:solidFill>
                          <a:latin typeface="B Zar"/>
                        </a:rPr>
                        <a:t>بهمن92</a:t>
                      </a:r>
                    </a:p>
                  </a:txBody>
                  <a:tcPr marL="9525" marR="9525" marT="9525" marB="0" anchor="ctr"/>
                </a:tc>
                <a:tc>
                  <a:txBody>
                    <a:bodyPr/>
                    <a:lstStyle/>
                    <a:p>
                      <a:pPr algn="ctr" rtl="0" fontAlgn="ctr"/>
                      <a:r>
                        <a:rPr lang="fa-IR" sz="2000" b="0" i="0" u="none" strike="noStrike" dirty="0">
                          <a:solidFill>
                            <a:srgbClr val="000000"/>
                          </a:solidFill>
                          <a:latin typeface="Arial"/>
                        </a:rPr>
                        <a:t>8.094</a:t>
                      </a:r>
                    </a:p>
                  </a:txBody>
                  <a:tcPr marL="9525" marR="9525" marT="9525" marB="0" anchor="ctr"/>
                </a:tc>
              </a:tr>
              <a:tr h="367146">
                <a:tc>
                  <a:txBody>
                    <a:bodyPr/>
                    <a:lstStyle/>
                    <a:p>
                      <a:pPr algn="ctr" rtl="1" fontAlgn="ctr"/>
                      <a:r>
                        <a:rPr lang="fa-IR" sz="2000" b="0" i="0" u="none" strike="noStrike">
                          <a:solidFill>
                            <a:srgbClr val="000000"/>
                          </a:solidFill>
                          <a:latin typeface="B Zar"/>
                        </a:rPr>
                        <a:t>اسفند92</a:t>
                      </a:r>
                    </a:p>
                  </a:txBody>
                  <a:tcPr marL="9525" marR="9525" marT="9525" marB="0" anchor="ctr"/>
                </a:tc>
                <a:tc>
                  <a:txBody>
                    <a:bodyPr/>
                    <a:lstStyle/>
                    <a:p>
                      <a:pPr algn="ctr" rtl="0" fontAlgn="ctr"/>
                      <a:r>
                        <a:rPr lang="fa-IR" sz="2000" b="0" i="0" u="none" strike="noStrike">
                          <a:solidFill>
                            <a:srgbClr val="000000"/>
                          </a:solidFill>
                          <a:latin typeface="Arial"/>
                        </a:rPr>
                        <a:t>8.111</a:t>
                      </a:r>
                    </a:p>
                  </a:txBody>
                  <a:tcPr marL="9525" marR="9525" marT="9525" marB="0" anchor="ctr"/>
                </a:tc>
              </a:tr>
              <a:tr h="367146">
                <a:tc>
                  <a:txBody>
                    <a:bodyPr/>
                    <a:lstStyle/>
                    <a:p>
                      <a:pPr algn="ctr" rtl="1" fontAlgn="ctr"/>
                      <a:r>
                        <a:rPr lang="fa-IR" sz="2000" b="0" i="0" u="none" strike="noStrike">
                          <a:solidFill>
                            <a:srgbClr val="000000"/>
                          </a:solidFill>
                          <a:latin typeface="B Zar"/>
                        </a:rPr>
                        <a:t>فروردين93</a:t>
                      </a:r>
                    </a:p>
                  </a:txBody>
                  <a:tcPr marL="9525" marR="9525" marT="9525" marB="0" anchor="ctr"/>
                </a:tc>
                <a:tc>
                  <a:txBody>
                    <a:bodyPr/>
                    <a:lstStyle/>
                    <a:p>
                      <a:pPr algn="ctr" rtl="0" fontAlgn="ctr"/>
                      <a:r>
                        <a:rPr lang="fa-IR" sz="2000" b="0" i="0" u="none" strike="noStrike">
                          <a:solidFill>
                            <a:srgbClr val="000000"/>
                          </a:solidFill>
                          <a:latin typeface="Arial"/>
                        </a:rPr>
                        <a:t>8.073</a:t>
                      </a:r>
                    </a:p>
                  </a:txBody>
                  <a:tcPr marL="9525" marR="9525" marT="9525" marB="0" anchor="ctr"/>
                </a:tc>
              </a:tr>
              <a:tr h="367146">
                <a:tc>
                  <a:txBody>
                    <a:bodyPr/>
                    <a:lstStyle/>
                    <a:p>
                      <a:pPr algn="ctr" rtl="1" fontAlgn="ctr"/>
                      <a:r>
                        <a:rPr lang="fa-IR" sz="2000" b="0" i="0" u="none" strike="noStrike">
                          <a:solidFill>
                            <a:srgbClr val="000000"/>
                          </a:solidFill>
                          <a:latin typeface="B Zar"/>
                        </a:rPr>
                        <a:t>ارديبهشت 93</a:t>
                      </a:r>
                    </a:p>
                  </a:txBody>
                  <a:tcPr marL="9525" marR="9525" marT="9525" marB="0" anchor="ctr"/>
                </a:tc>
                <a:tc>
                  <a:txBody>
                    <a:bodyPr/>
                    <a:lstStyle/>
                    <a:p>
                      <a:pPr algn="ctr" rtl="0" fontAlgn="ctr"/>
                      <a:r>
                        <a:rPr lang="fa-IR" sz="2000" b="0" i="0" u="none" strike="noStrike">
                          <a:solidFill>
                            <a:srgbClr val="000000"/>
                          </a:solidFill>
                          <a:latin typeface="Arial"/>
                        </a:rPr>
                        <a:t>8.063</a:t>
                      </a:r>
                    </a:p>
                  </a:txBody>
                  <a:tcPr marL="9525" marR="9525" marT="9525" marB="0" anchor="ctr"/>
                </a:tc>
              </a:tr>
              <a:tr h="367146">
                <a:tc>
                  <a:txBody>
                    <a:bodyPr/>
                    <a:lstStyle/>
                    <a:p>
                      <a:pPr algn="ctr" rtl="1" fontAlgn="ctr"/>
                      <a:r>
                        <a:rPr lang="fa-IR" sz="2000" b="0" i="0" u="none" strike="noStrike">
                          <a:solidFill>
                            <a:srgbClr val="000000"/>
                          </a:solidFill>
                          <a:latin typeface="B Zar"/>
                        </a:rPr>
                        <a:t>خرداد93</a:t>
                      </a:r>
                    </a:p>
                  </a:txBody>
                  <a:tcPr marL="9525" marR="9525" marT="9525" marB="0" anchor="ctr"/>
                </a:tc>
                <a:tc>
                  <a:txBody>
                    <a:bodyPr/>
                    <a:lstStyle/>
                    <a:p>
                      <a:pPr algn="ctr" rtl="0" fontAlgn="ctr"/>
                      <a:r>
                        <a:rPr lang="fa-IR" sz="2000" b="0" i="0" u="none" strike="noStrike" dirty="0">
                          <a:solidFill>
                            <a:srgbClr val="000000"/>
                          </a:solidFill>
                          <a:latin typeface="Arial"/>
                        </a:rPr>
                        <a:t>8.003</a:t>
                      </a:r>
                    </a:p>
                  </a:txBody>
                  <a:tcPr marL="9525" marR="9525" marT="9525" marB="0" anchor="ctr"/>
                </a:tc>
              </a:tr>
              <a:tr h="367146">
                <a:tc>
                  <a:txBody>
                    <a:bodyPr/>
                    <a:lstStyle/>
                    <a:p>
                      <a:pPr algn="ctr" rtl="1" fontAlgn="ctr"/>
                      <a:r>
                        <a:rPr lang="fa-IR" sz="2000" b="0" i="0" u="none" strike="noStrike">
                          <a:solidFill>
                            <a:srgbClr val="000000"/>
                          </a:solidFill>
                          <a:latin typeface="B Zar"/>
                        </a:rPr>
                        <a:t>تير93</a:t>
                      </a:r>
                    </a:p>
                  </a:txBody>
                  <a:tcPr marL="9525" marR="9525" marT="9525" marB="0" anchor="ctr"/>
                </a:tc>
                <a:tc>
                  <a:txBody>
                    <a:bodyPr/>
                    <a:lstStyle/>
                    <a:p>
                      <a:pPr algn="ctr" rtl="0" fontAlgn="ctr"/>
                      <a:r>
                        <a:rPr lang="fa-IR" sz="2000" b="0" i="0" u="none" strike="noStrike" dirty="0">
                          <a:solidFill>
                            <a:srgbClr val="000000"/>
                          </a:solidFill>
                          <a:latin typeface="Arial"/>
                        </a:rPr>
                        <a:t>8.105</a:t>
                      </a:r>
                    </a:p>
                  </a:txBody>
                  <a:tcPr marL="9525" marR="9525" marT="9525" marB="0" anchor="ctr"/>
                </a:tc>
              </a:tr>
            </a:tbl>
          </a:graphicData>
        </a:graphic>
      </p:graphicFrame>
      <p:sp>
        <p:nvSpPr>
          <p:cNvPr id="16" name="Horizontal Scroll 15"/>
          <p:cNvSpPr/>
          <p:nvPr/>
        </p:nvSpPr>
        <p:spPr>
          <a:xfrm>
            <a:off x="4876800" y="5257800"/>
            <a:ext cx="38862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cs typeface="B Zar" pitchFamily="2" charset="-78"/>
              </a:rPr>
              <a:t>ميانگين مقادير </a:t>
            </a:r>
            <a:r>
              <a:rPr lang="en-US" sz="2000" b="1" dirty="0" smtClean="0">
                <a:latin typeface="Times New Roman" pitchFamily="18" charset="0"/>
                <a:cs typeface="Times New Roman" pitchFamily="18" charset="0"/>
              </a:rPr>
              <a:t>PH</a:t>
            </a:r>
            <a:r>
              <a:rPr lang="fa-IR" sz="2000" b="1" dirty="0" smtClean="0">
                <a:latin typeface="Times New Roman" pitchFamily="18" charset="0"/>
                <a:cs typeface="Times New Roman" pitchFamily="18" charset="0"/>
              </a:rPr>
              <a:t> </a:t>
            </a:r>
            <a:r>
              <a:rPr lang="fa-IR" sz="2000" b="1" dirty="0" smtClean="0">
                <a:cs typeface="B Zar" pitchFamily="2" charset="-78"/>
              </a:rPr>
              <a:t>به تفكيك مه هاي سال</a:t>
            </a:r>
          </a:p>
        </p:txBody>
      </p:sp>
      <p:sp>
        <p:nvSpPr>
          <p:cNvPr id="17" name="Horizontal Scroll 16"/>
          <p:cNvSpPr/>
          <p:nvPr/>
        </p:nvSpPr>
        <p:spPr>
          <a:xfrm>
            <a:off x="304800" y="5257800"/>
            <a:ext cx="40386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cs typeface="B Zar" pitchFamily="2" charset="-78"/>
              </a:rPr>
              <a:t>نمودار </a:t>
            </a:r>
            <a:r>
              <a:rPr lang="en-US" sz="2800" dirty="0" smtClean="0">
                <a:latin typeface="Times New Roman" pitchFamily="18" charset="0"/>
                <a:cs typeface="Times New Roman" pitchFamily="18" charset="0"/>
              </a:rPr>
              <a:t>PH</a:t>
            </a:r>
            <a:r>
              <a:rPr lang="fa-IR" sz="2800" dirty="0" smtClean="0">
                <a:cs typeface="B Zar" pitchFamily="2" charset="-78"/>
              </a:rPr>
              <a:t> نسبت به ماه هاي سال</a:t>
            </a:r>
            <a:endParaRPr lang="fa-IR" sz="2800" dirty="0">
              <a:cs typeface="B Zar" pitchFamily="2" charset="-78"/>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000" dirty="0" smtClean="0">
                <a:latin typeface="Times New Roman" pitchFamily="18" charset="0"/>
                <a:cs typeface="Times New Roman" pitchFamily="18" charset="0"/>
              </a:rPr>
              <a:t>SC</a:t>
            </a:r>
            <a:r>
              <a:rPr lang="fa-IR" sz="4000" dirty="0" smtClean="0">
                <a:cs typeface="B Zar" pitchFamily="2" charset="-78"/>
              </a:rPr>
              <a:t> ( هدايت الكتريكي )</a:t>
            </a:r>
            <a:endParaRPr lang="fa-IR" sz="4000" dirty="0">
              <a:cs typeface="B Zar" pitchFamily="2" charset="-78"/>
            </a:endParaRPr>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2638516261"/>
              </p:ext>
            </p:extLst>
          </p:nvPr>
        </p:nvGraphicFramePr>
        <p:xfrm>
          <a:off x="152400" y="1219200"/>
          <a:ext cx="4344988" cy="3508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3661343875"/>
              </p:ext>
            </p:extLst>
          </p:nvPr>
        </p:nvGraphicFramePr>
        <p:xfrm>
          <a:off x="4876800" y="1295396"/>
          <a:ext cx="3886200" cy="3657599"/>
        </p:xfrm>
        <a:graphic>
          <a:graphicData uri="http://schemas.openxmlformats.org/drawingml/2006/table">
            <a:tbl>
              <a:tblPr rtl="1" firstRow="1" bandRow="1">
                <a:tableStyleId>{5C22544A-7EE6-4342-B048-85BDC9FD1C3A}</a:tableStyleId>
              </a:tblPr>
              <a:tblGrid>
                <a:gridCol w="1887583"/>
                <a:gridCol w="1998617"/>
              </a:tblGrid>
              <a:tr h="332509">
                <a:tc>
                  <a:txBody>
                    <a:bodyPr/>
                    <a:lstStyle/>
                    <a:p>
                      <a:pPr algn="ctr" rtl="1" fontAlgn="ctr"/>
                      <a:r>
                        <a:rPr lang="fa-IR" sz="1800" b="1" i="0" u="none" strike="noStrike" dirty="0">
                          <a:solidFill>
                            <a:srgbClr val="000000"/>
                          </a:solidFill>
                          <a:latin typeface="Arial"/>
                        </a:rPr>
                        <a:t>ماههاي سال</a:t>
                      </a:r>
                    </a:p>
                  </a:txBody>
                  <a:tcPr marL="9525" marR="9525" marT="9525" marB="0" anchor="ctr"/>
                </a:tc>
                <a:tc>
                  <a:txBody>
                    <a:bodyPr/>
                    <a:lstStyle/>
                    <a:p>
                      <a:pPr algn="ctr" rtl="0" fontAlgn="ctr"/>
                      <a:r>
                        <a:rPr lang="en-US" sz="1800" b="1" i="0" u="none" strike="noStrike" dirty="0" smtClean="0">
                          <a:solidFill>
                            <a:srgbClr val="000000"/>
                          </a:solidFill>
                          <a:latin typeface="Times New Roman"/>
                        </a:rPr>
                        <a:t>SC (µs/cm)</a:t>
                      </a:r>
                      <a:endParaRPr lang="en-US" sz="1800" b="1" i="0" u="none" strike="noStrike" dirty="0">
                        <a:solidFill>
                          <a:srgbClr val="000000"/>
                        </a:solidFill>
                        <a:latin typeface="Times New Roman"/>
                      </a:endParaRPr>
                    </a:p>
                  </a:txBody>
                  <a:tcPr marL="9525" marR="9525" marT="9525" marB="0" anchor="ctr"/>
                </a:tc>
              </a:tr>
              <a:tr h="332509">
                <a:tc>
                  <a:txBody>
                    <a:bodyPr/>
                    <a:lstStyle/>
                    <a:p>
                      <a:pPr algn="ctr" rtl="1" fontAlgn="ctr"/>
                      <a:r>
                        <a:rPr lang="fa-IR" sz="1800" b="0" i="0" u="none" strike="noStrike">
                          <a:solidFill>
                            <a:srgbClr val="000000"/>
                          </a:solidFill>
                          <a:latin typeface="B Zar"/>
                        </a:rPr>
                        <a:t>مهر92</a:t>
                      </a:r>
                    </a:p>
                  </a:txBody>
                  <a:tcPr marL="9525" marR="9525" marT="9525" marB="0" anchor="ctr"/>
                </a:tc>
                <a:tc>
                  <a:txBody>
                    <a:bodyPr/>
                    <a:lstStyle/>
                    <a:p>
                      <a:pPr algn="ctr" rtl="0" fontAlgn="ctr"/>
                      <a:r>
                        <a:rPr lang="fa-IR" sz="1800" b="0" i="0" u="none" strike="noStrike">
                          <a:solidFill>
                            <a:srgbClr val="000000"/>
                          </a:solidFill>
                          <a:latin typeface="Arial"/>
                        </a:rPr>
                        <a:t>1.338</a:t>
                      </a:r>
                    </a:p>
                  </a:txBody>
                  <a:tcPr marL="9525" marR="9525" marT="9525" marB="0" anchor="ctr"/>
                </a:tc>
              </a:tr>
              <a:tr h="332509">
                <a:tc>
                  <a:txBody>
                    <a:bodyPr/>
                    <a:lstStyle/>
                    <a:p>
                      <a:pPr algn="ctr" rtl="1" fontAlgn="ctr"/>
                      <a:r>
                        <a:rPr lang="fa-IR" sz="1800" b="0" i="0" u="none" strike="noStrike">
                          <a:solidFill>
                            <a:srgbClr val="000000"/>
                          </a:solidFill>
                          <a:latin typeface="B Zar"/>
                        </a:rPr>
                        <a:t>آبان 92</a:t>
                      </a:r>
                    </a:p>
                  </a:txBody>
                  <a:tcPr marL="9525" marR="9525" marT="9525" marB="0" anchor="ctr"/>
                </a:tc>
                <a:tc>
                  <a:txBody>
                    <a:bodyPr/>
                    <a:lstStyle/>
                    <a:p>
                      <a:pPr algn="ctr" rtl="0" fontAlgn="ctr"/>
                      <a:r>
                        <a:rPr lang="fa-IR" sz="1800" b="0" i="0" u="none" strike="noStrike">
                          <a:solidFill>
                            <a:srgbClr val="000000"/>
                          </a:solidFill>
                          <a:latin typeface="Arial"/>
                        </a:rPr>
                        <a:t>1.289</a:t>
                      </a:r>
                    </a:p>
                  </a:txBody>
                  <a:tcPr marL="9525" marR="9525" marT="9525" marB="0" anchor="ctr"/>
                </a:tc>
              </a:tr>
              <a:tr h="332509">
                <a:tc>
                  <a:txBody>
                    <a:bodyPr/>
                    <a:lstStyle/>
                    <a:p>
                      <a:pPr algn="ctr" rtl="1" fontAlgn="ctr"/>
                      <a:r>
                        <a:rPr lang="fa-IR" sz="1800" b="0" i="0" u="none" strike="noStrike">
                          <a:solidFill>
                            <a:srgbClr val="000000"/>
                          </a:solidFill>
                          <a:latin typeface="B Zar"/>
                        </a:rPr>
                        <a:t>آذر92</a:t>
                      </a:r>
                    </a:p>
                  </a:txBody>
                  <a:tcPr marL="9525" marR="9525" marT="9525" marB="0" anchor="ctr"/>
                </a:tc>
                <a:tc>
                  <a:txBody>
                    <a:bodyPr/>
                    <a:lstStyle/>
                    <a:p>
                      <a:pPr algn="ctr" rtl="0" fontAlgn="ctr"/>
                      <a:r>
                        <a:rPr lang="fa-IR" sz="1800" b="0" i="0" u="none" strike="noStrike">
                          <a:solidFill>
                            <a:srgbClr val="000000"/>
                          </a:solidFill>
                          <a:latin typeface="Arial"/>
                        </a:rPr>
                        <a:t>1.111</a:t>
                      </a:r>
                    </a:p>
                  </a:txBody>
                  <a:tcPr marL="9525" marR="9525" marT="9525" marB="0" anchor="ctr"/>
                </a:tc>
              </a:tr>
              <a:tr h="332509">
                <a:tc>
                  <a:txBody>
                    <a:bodyPr/>
                    <a:lstStyle/>
                    <a:p>
                      <a:pPr algn="ctr" rtl="1" fontAlgn="ctr"/>
                      <a:r>
                        <a:rPr lang="fa-IR" sz="1800" b="0" i="0" u="none" strike="noStrike">
                          <a:solidFill>
                            <a:srgbClr val="000000"/>
                          </a:solidFill>
                          <a:latin typeface="B Zar"/>
                        </a:rPr>
                        <a:t>دي92</a:t>
                      </a:r>
                    </a:p>
                  </a:txBody>
                  <a:tcPr marL="9525" marR="9525" marT="9525" marB="0" anchor="ctr"/>
                </a:tc>
                <a:tc>
                  <a:txBody>
                    <a:bodyPr/>
                    <a:lstStyle/>
                    <a:p>
                      <a:pPr algn="ctr" rtl="0" fontAlgn="ctr"/>
                      <a:r>
                        <a:rPr lang="fa-IR" sz="1800" b="0" i="0" u="none" strike="noStrike">
                          <a:solidFill>
                            <a:srgbClr val="000000"/>
                          </a:solidFill>
                          <a:latin typeface="Arial"/>
                        </a:rPr>
                        <a:t>1.136</a:t>
                      </a:r>
                    </a:p>
                  </a:txBody>
                  <a:tcPr marL="9525" marR="9525" marT="9525" marB="0" anchor="ctr"/>
                </a:tc>
              </a:tr>
              <a:tr h="332509">
                <a:tc>
                  <a:txBody>
                    <a:bodyPr/>
                    <a:lstStyle/>
                    <a:p>
                      <a:pPr algn="ctr" rtl="1" fontAlgn="ctr"/>
                      <a:r>
                        <a:rPr lang="fa-IR" sz="1800" b="0" i="0" u="none" strike="noStrike">
                          <a:solidFill>
                            <a:srgbClr val="000000"/>
                          </a:solidFill>
                          <a:latin typeface="B Zar"/>
                        </a:rPr>
                        <a:t>بهمن92</a:t>
                      </a:r>
                    </a:p>
                  </a:txBody>
                  <a:tcPr marL="9525" marR="9525" marT="9525" marB="0" anchor="ctr"/>
                </a:tc>
                <a:tc>
                  <a:txBody>
                    <a:bodyPr/>
                    <a:lstStyle/>
                    <a:p>
                      <a:pPr algn="ctr" rtl="0" fontAlgn="ctr"/>
                      <a:r>
                        <a:rPr lang="fa-IR" sz="1800" b="0" i="0" u="none" strike="noStrike">
                          <a:solidFill>
                            <a:srgbClr val="000000"/>
                          </a:solidFill>
                          <a:latin typeface="Arial"/>
                        </a:rPr>
                        <a:t>0.959</a:t>
                      </a:r>
                    </a:p>
                  </a:txBody>
                  <a:tcPr marL="9525" marR="9525" marT="9525" marB="0" anchor="ctr"/>
                </a:tc>
              </a:tr>
              <a:tr h="332509">
                <a:tc>
                  <a:txBody>
                    <a:bodyPr/>
                    <a:lstStyle/>
                    <a:p>
                      <a:pPr algn="ctr" rtl="1" fontAlgn="ctr"/>
                      <a:r>
                        <a:rPr lang="fa-IR" sz="1800" b="0" i="0" u="none" strike="noStrike">
                          <a:solidFill>
                            <a:srgbClr val="000000"/>
                          </a:solidFill>
                          <a:latin typeface="B Zar"/>
                        </a:rPr>
                        <a:t>اسفند92</a:t>
                      </a:r>
                    </a:p>
                  </a:txBody>
                  <a:tcPr marL="9525" marR="9525" marT="9525" marB="0" anchor="ctr"/>
                </a:tc>
                <a:tc>
                  <a:txBody>
                    <a:bodyPr/>
                    <a:lstStyle/>
                    <a:p>
                      <a:pPr algn="ctr" rtl="0" fontAlgn="ctr"/>
                      <a:r>
                        <a:rPr lang="fa-IR" sz="1800" b="0" i="0" u="none" strike="noStrike" dirty="0">
                          <a:solidFill>
                            <a:srgbClr val="000000"/>
                          </a:solidFill>
                          <a:latin typeface="Arial"/>
                        </a:rPr>
                        <a:t>1.179</a:t>
                      </a:r>
                    </a:p>
                  </a:txBody>
                  <a:tcPr marL="9525" marR="9525" marT="9525" marB="0" anchor="ctr"/>
                </a:tc>
              </a:tr>
              <a:tr h="332509">
                <a:tc>
                  <a:txBody>
                    <a:bodyPr/>
                    <a:lstStyle/>
                    <a:p>
                      <a:pPr algn="ctr" rtl="1" fontAlgn="ctr"/>
                      <a:r>
                        <a:rPr lang="fa-IR" sz="1800" b="0" i="0" u="none" strike="noStrike">
                          <a:solidFill>
                            <a:srgbClr val="000000"/>
                          </a:solidFill>
                          <a:latin typeface="B Zar"/>
                        </a:rPr>
                        <a:t>فروردين93</a:t>
                      </a:r>
                    </a:p>
                  </a:txBody>
                  <a:tcPr marL="9525" marR="9525" marT="9525" marB="0" anchor="ctr"/>
                </a:tc>
                <a:tc>
                  <a:txBody>
                    <a:bodyPr/>
                    <a:lstStyle/>
                    <a:p>
                      <a:pPr algn="ctr" rtl="0" fontAlgn="ctr"/>
                      <a:r>
                        <a:rPr lang="fa-IR" sz="1800" b="0" i="0" u="none" strike="noStrike">
                          <a:solidFill>
                            <a:srgbClr val="000000"/>
                          </a:solidFill>
                          <a:latin typeface="Arial"/>
                        </a:rPr>
                        <a:t>1.205</a:t>
                      </a:r>
                    </a:p>
                  </a:txBody>
                  <a:tcPr marL="9525" marR="9525" marT="9525" marB="0" anchor="ctr"/>
                </a:tc>
              </a:tr>
              <a:tr h="332509">
                <a:tc>
                  <a:txBody>
                    <a:bodyPr/>
                    <a:lstStyle/>
                    <a:p>
                      <a:pPr algn="ctr" rtl="1" fontAlgn="ctr"/>
                      <a:r>
                        <a:rPr lang="fa-IR" sz="1800" b="0" i="0" u="none" strike="noStrike">
                          <a:solidFill>
                            <a:srgbClr val="000000"/>
                          </a:solidFill>
                          <a:latin typeface="B Zar"/>
                        </a:rPr>
                        <a:t>ارديبهشت 93</a:t>
                      </a:r>
                    </a:p>
                  </a:txBody>
                  <a:tcPr marL="9525" marR="9525" marT="9525" marB="0" anchor="ctr"/>
                </a:tc>
                <a:tc>
                  <a:txBody>
                    <a:bodyPr/>
                    <a:lstStyle/>
                    <a:p>
                      <a:pPr algn="ctr" rtl="0" fontAlgn="ctr"/>
                      <a:r>
                        <a:rPr lang="fa-IR" sz="1800" b="0" i="0" u="none" strike="noStrike">
                          <a:solidFill>
                            <a:srgbClr val="000000"/>
                          </a:solidFill>
                          <a:latin typeface="Arial"/>
                        </a:rPr>
                        <a:t>1.369</a:t>
                      </a:r>
                    </a:p>
                  </a:txBody>
                  <a:tcPr marL="9525" marR="9525" marT="9525" marB="0" anchor="ctr"/>
                </a:tc>
              </a:tr>
              <a:tr h="332509">
                <a:tc>
                  <a:txBody>
                    <a:bodyPr/>
                    <a:lstStyle/>
                    <a:p>
                      <a:pPr algn="ctr" rtl="1" fontAlgn="ctr"/>
                      <a:r>
                        <a:rPr lang="fa-IR" sz="1800" b="0" i="0" u="none" strike="noStrike">
                          <a:solidFill>
                            <a:srgbClr val="000000"/>
                          </a:solidFill>
                          <a:latin typeface="B Zar"/>
                        </a:rPr>
                        <a:t>خرداد93</a:t>
                      </a:r>
                    </a:p>
                  </a:txBody>
                  <a:tcPr marL="9525" marR="9525" marT="9525" marB="0" anchor="ctr"/>
                </a:tc>
                <a:tc>
                  <a:txBody>
                    <a:bodyPr/>
                    <a:lstStyle/>
                    <a:p>
                      <a:pPr algn="ctr" rtl="0" fontAlgn="ctr"/>
                      <a:r>
                        <a:rPr lang="fa-IR" sz="1800" b="0" i="0" u="none" strike="noStrike" dirty="0">
                          <a:solidFill>
                            <a:srgbClr val="000000"/>
                          </a:solidFill>
                          <a:latin typeface="Arial"/>
                        </a:rPr>
                        <a:t>1.462</a:t>
                      </a:r>
                    </a:p>
                  </a:txBody>
                  <a:tcPr marL="9525" marR="9525" marT="9525" marB="0" anchor="ctr"/>
                </a:tc>
              </a:tr>
              <a:tr h="332509">
                <a:tc>
                  <a:txBody>
                    <a:bodyPr/>
                    <a:lstStyle/>
                    <a:p>
                      <a:pPr algn="ctr" rtl="1" fontAlgn="ctr"/>
                      <a:r>
                        <a:rPr lang="fa-IR" sz="1800" b="0" i="0" u="none" strike="noStrike">
                          <a:solidFill>
                            <a:srgbClr val="000000"/>
                          </a:solidFill>
                          <a:latin typeface="B Zar"/>
                        </a:rPr>
                        <a:t>تير93</a:t>
                      </a:r>
                    </a:p>
                  </a:txBody>
                  <a:tcPr marL="9525" marR="9525" marT="9525" marB="0" anchor="ctr"/>
                </a:tc>
                <a:tc>
                  <a:txBody>
                    <a:bodyPr/>
                    <a:lstStyle/>
                    <a:p>
                      <a:pPr algn="ctr" rtl="0" fontAlgn="ctr"/>
                      <a:r>
                        <a:rPr lang="fa-IR" sz="1800" b="0" i="0" u="none" strike="noStrike" dirty="0">
                          <a:solidFill>
                            <a:srgbClr val="000000"/>
                          </a:solidFill>
                          <a:latin typeface="Arial"/>
                        </a:rPr>
                        <a:t>1.497</a:t>
                      </a:r>
                    </a:p>
                  </a:txBody>
                  <a:tcPr marL="9525" marR="9525" marT="9525" marB="0" anchor="ctr"/>
                </a:tc>
              </a:tr>
            </a:tbl>
          </a:graphicData>
        </a:graphic>
      </p:graphicFrame>
      <p:sp>
        <p:nvSpPr>
          <p:cNvPr id="11" name="Horizontal Scroll 10"/>
          <p:cNvSpPr/>
          <p:nvPr/>
        </p:nvSpPr>
        <p:spPr>
          <a:xfrm>
            <a:off x="4876800" y="5105400"/>
            <a:ext cx="3962400" cy="1371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cs typeface="B Zar" pitchFamily="2" charset="-78"/>
              </a:rPr>
              <a:t>ميانگين مقادير </a:t>
            </a:r>
            <a:r>
              <a:rPr lang="en-US" sz="2000" b="1" dirty="0" smtClean="0">
                <a:latin typeface="Times New Roman" pitchFamily="18" charset="0"/>
                <a:cs typeface="B Zar" pitchFamily="2" charset="-78"/>
              </a:rPr>
              <a:t>SC</a:t>
            </a:r>
            <a:r>
              <a:rPr lang="fa-IR" sz="2000" b="1" dirty="0" smtClean="0">
                <a:latin typeface="Times New Roman" pitchFamily="18" charset="0"/>
                <a:cs typeface="B Zar" pitchFamily="2" charset="-78"/>
              </a:rPr>
              <a:t> </a:t>
            </a:r>
            <a:r>
              <a:rPr lang="fa-IR" sz="2000" b="1" dirty="0" smtClean="0">
                <a:cs typeface="B Zar" pitchFamily="2" charset="-78"/>
              </a:rPr>
              <a:t>به تفكيك مه هاي سال</a:t>
            </a:r>
          </a:p>
        </p:txBody>
      </p:sp>
      <p:sp>
        <p:nvSpPr>
          <p:cNvPr id="12" name="Horizontal Scroll 11"/>
          <p:cNvSpPr/>
          <p:nvPr/>
        </p:nvSpPr>
        <p:spPr>
          <a:xfrm>
            <a:off x="381000" y="5105400"/>
            <a:ext cx="3886200" cy="1447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latin typeface="Times New Roman" pitchFamily="18" charset="0"/>
                <a:cs typeface="B Zar" pitchFamily="2" charset="-78"/>
              </a:rPr>
              <a:t>نمودار </a:t>
            </a:r>
            <a:r>
              <a:rPr lang="en-US" sz="2800" dirty="0" smtClean="0">
                <a:latin typeface="Times New Roman" pitchFamily="18" charset="0"/>
                <a:cs typeface="B Zar" pitchFamily="2" charset="-78"/>
              </a:rPr>
              <a:t>SC</a:t>
            </a:r>
            <a:r>
              <a:rPr lang="fa-IR" sz="2800" dirty="0" smtClean="0">
                <a:latin typeface="Times New Roman" pitchFamily="18" charset="0"/>
                <a:cs typeface="B Zar" pitchFamily="2" charset="-78"/>
              </a:rPr>
              <a:t> نسبت به ماه هاي سال</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400" dirty="0" smtClean="0">
                <a:latin typeface="Times New Roman" pitchFamily="18" charset="0"/>
                <a:cs typeface="Times New Roman" pitchFamily="18" charset="0"/>
              </a:rPr>
              <a:t>Fe</a:t>
            </a:r>
            <a:r>
              <a:rPr lang="fa-IR" sz="4400" dirty="0" smtClean="0">
                <a:latin typeface="Times New Roman" pitchFamily="18" charset="0"/>
                <a:cs typeface="Times New Roman" pitchFamily="18" charset="0"/>
              </a:rPr>
              <a:t> </a:t>
            </a:r>
            <a:endParaRPr lang="fa-IR" sz="4400"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1483965355"/>
              </p:ext>
            </p:extLst>
          </p:nvPr>
        </p:nvGraphicFramePr>
        <p:xfrm>
          <a:off x="76200" y="990600"/>
          <a:ext cx="4421188" cy="3889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val="1543557333"/>
              </p:ext>
            </p:extLst>
          </p:nvPr>
        </p:nvGraphicFramePr>
        <p:xfrm>
          <a:off x="4724400" y="914403"/>
          <a:ext cx="4038600" cy="4038595"/>
        </p:xfrm>
        <a:graphic>
          <a:graphicData uri="http://schemas.openxmlformats.org/drawingml/2006/table">
            <a:tbl>
              <a:tblPr rtl="1" firstRow="1" bandRow="1">
                <a:tableStyleId>{5C22544A-7EE6-4342-B048-85BDC9FD1C3A}</a:tableStyleId>
              </a:tblPr>
              <a:tblGrid>
                <a:gridCol w="2019300"/>
                <a:gridCol w="2019300"/>
              </a:tblGrid>
              <a:tr h="367145">
                <a:tc>
                  <a:txBody>
                    <a:bodyPr/>
                    <a:lstStyle/>
                    <a:p>
                      <a:pPr algn="ctr" rtl="1" fontAlgn="ctr"/>
                      <a:r>
                        <a:rPr lang="fa-IR" sz="2000" b="1" i="0" u="none" strike="noStrike" dirty="0">
                          <a:solidFill>
                            <a:srgbClr val="000000"/>
                          </a:solidFill>
                          <a:latin typeface="Arial"/>
                        </a:rPr>
                        <a:t>ماههاي سال</a:t>
                      </a:r>
                    </a:p>
                  </a:txBody>
                  <a:tcPr marL="9525" marR="9525" marT="9525" marB="0" anchor="ctr"/>
                </a:tc>
                <a:tc>
                  <a:txBody>
                    <a:bodyPr/>
                    <a:lstStyle/>
                    <a:p>
                      <a:pPr algn="ctr" rtl="0" fontAlgn="ctr"/>
                      <a:r>
                        <a:rPr lang="en-US" sz="2000" b="1" i="0" u="none" strike="noStrike" dirty="0" smtClean="0">
                          <a:solidFill>
                            <a:srgbClr val="000000"/>
                          </a:solidFill>
                          <a:latin typeface="Times New Roman"/>
                        </a:rPr>
                        <a:t>Fe (ppb)</a:t>
                      </a:r>
                      <a:endParaRPr lang="en-US" sz="2000" b="1" i="0" u="none" strike="noStrike" dirty="0">
                        <a:solidFill>
                          <a:srgbClr val="000000"/>
                        </a:solidFill>
                        <a:latin typeface="Times New Roman"/>
                      </a:endParaRPr>
                    </a:p>
                  </a:txBody>
                  <a:tcPr marL="9525" marR="9525" marT="9525" marB="0" anchor="ctr"/>
                </a:tc>
              </a:tr>
              <a:tr h="367145">
                <a:tc>
                  <a:txBody>
                    <a:bodyPr/>
                    <a:lstStyle/>
                    <a:p>
                      <a:pPr algn="ctr" rtl="1" fontAlgn="ctr"/>
                      <a:r>
                        <a:rPr lang="fa-IR" sz="2000" b="0" i="0" u="none" strike="noStrike">
                          <a:solidFill>
                            <a:srgbClr val="000000"/>
                          </a:solidFill>
                          <a:latin typeface="B Zar"/>
                        </a:rPr>
                        <a:t>مهر92</a:t>
                      </a:r>
                    </a:p>
                  </a:txBody>
                  <a:tcPr marL="9525" marR="9525" marT="9525" marB="0" anchor="ctr"/>
                </a:tc>
                <a:tc>
                  <a:txBody>
                    <a:bodyPr/>
                    <a:lstStyle/>
                    <a:p>
                      <a:pPr algn="ctr" rtl="0" fontAlgn="ctr"/>
                      <a:r>
                        <a:rPr lang="fa-IR" sz="2000" b="0" i="0" u="none" strike="noStrike">
                          <a:solidFill>
                            <a:srgbClr val="000000"/>
                          </a:solidFill>
                          <a:latin typeface="Arial"/>
                        </a:rPr>
                        <a:t>0.455</a:t>
                      </a:r>
                    </a:p>
                  </a:txBody>
                  <a:tcPr marL="9525" marR="9525" marT="9525" marB="0" anchor="ctr"/>
                </a:tc>
              </a:tr>
              <a:tr h="367145">
                <a:tc>
                  <a:txBody>
                    <a:bodyPr/>
                    <a:lstStyle/>
                    <a:p>
                      <a:pPr algn="ctr" rtl="1" fontAlgn="ctr"/>
                      <a:r>
                        <a:rPr lang="fa-IR" sz="2000" b="0" i="0" u="none" strike="noStrike">
                          <a:solidFill>
                            <a:srgbClr val="000000"/>
                          </a:solidFill>
                          <a:latin typeface="B Zar"/>
                        </a:rPr>
                        <a:t>آبان 92</a:t>
                      </a:r>
                    </a:p>
                  </a:txBody>
                  <a:tcPr marL="9525" marR="9525" marT="9525" marB="0" anchor="ctr"/>
                </a:tc>
                <a:tc>
                  <a:txBody>
                    <a:bodyPr/>
                    <a:lstStyle/>
                    <a:p>
                      <a:pPr algn="ctr" rtl="0" fontAlgn="ctr"/>
                      <a:r>
                        <a:rPr lang="fa-IR" sz="2000" b="0" i="0" u="none" strike="noStrike">
                          <a:solidFill>
                            <a:srgbClr val="000000"/>
                          </a:solidFill>
                          <a:latin typeface="Arial"/>
                        </a:rPr>
                        <a:t>0.778</a:t>
                      </a:r>
                    </a:p>
                  </a:txBody>
                  <a:tcPr marL="9525" marR="9525" marT="9525" marB="0" anchor="ctr"/>
                </a:tc>
              </a:tr>
              <a:tr h="367145">
                <a:tc>
                  <a:txBody>
                    <a:bodyPr/>
                    <a:lstStyle/>
                    <a:p>
                      <a:pPr algn="ctr" rtl="1" fontAlgn="ctr"/>
                      <a:r>
                        <a:rPr lang="fa-IR" sz="2000" b="0" i="0" u="none" strike="noStrike">
                          <a:solidFill>
                            <a:srgbClr val="000000"/>
                          </a:solidFill>
                          <a:latin typeface="B Zar"/>
                        </a:rPr>
                        <a:t>آذر92</a:t>
                      </a:r>
                    </a:p>
                  </a:txBody>
                  <a:tcPr marL="9525" marR="9525" marT="9525" marB="0" anchor="ctr"/>
                </a:tc>
                <a:tc>
                  <a:txBody>
                    <a:bodyPr/>
                    <a:lstStyle/>
                    <a:p>
                      <a:pPr algn="ctr" rtl="0" fontAlgn="ctr"/>
                      <a:r>
                        <a:rPr lang="fa-IR" sz="2000" b="0" i="0" u="none" strike="noStrike">
                          <a:solidFill>
                            <a:srgbClr val="000000"/>
                          </a:solidFill>
                          <a:latin typeface="Arial"/>
                        </a:rPr>
                        <a:t>0.741</a:t>
                      </a:r>
                    </a:p>
                  </a:txBody>
                  <a:tcPr marL="9525" marR="9525" marT="9525" marB="0" anchor="ctr"/>
                </a:tc>
              </a:tr>
              <a:tr h="367145">
                <a:tc>
                  <a:txBody>
                    <a:bodyPr/>
                    <a:lstStyle/>
                    <a:p>
                      <a:pPr algn="ctr" rtl="1" fontAlgn="ctr"/>
                      <a:r>
                        <a:rPr lang="fa-IR" sz="2000" b="0" i="0" u="none" strike="noStrike">
                          <a:solidFill>
                            <a:srgbClr val="000000"/>
                          </a:solidFill>
                          <a:latin typeface="B Zar"/>
                        </a:rPr>
                        <a:t>دي92</a:t>
                      </a:r>
                    </a:p>
                  </a:txBody>
                  <a:tcPr marL="9525" marR="9525" marT="9525" marB="0" anchor="ctr"/>
                </a:tc>
                <a:tc>
                  <a:txBody>
                    <a:bodyPr/>
                    <a:lstStyle/>
                    <a:p>
                      <a:pPr algn="ctr" rtl="0" fontAlgn="ctr"/>
                      <a:r>
                        <a:rPr lang="fa-IR" sz="2000" b="0" i="0" u="none" strike="noStrike">
                          <a:solidFill>
                            <a:srgbClr val="000000"/>
                          </a:solidFill>
                          <a:latin typeface="Arial"/>
                        </a:rPr>
                        <a:t>1</a:t>
                      </a:r>
                    </a:p>
                  </a:txBody>
                  <a:tcPr marL="9525" marR="9525" marT="9525" marB="0" anchor="ctr"/>
                </a:tc>
              </a:tr>
              <a:tr h="367145">
                <a:tc>
                  <a:txBody>
                    <a:bodyPr/>
                    <a:lstStyle/>
                    <a:p>
                      <a:pPr algn="ctr" rtl="1" fontAlgn="ctr"/>
                      <a:r>
                        <a:rPr lang="fa-IR" sz="2000" b="0" i="0" u="none" strike="noStrike">
                          <a:solidFill>
                            <a:srgbClr val="000000"/>
                          </a:solidFill>
                          <a:latin typeface="B Zar"/>
                        </a:rPr>
                        <a:t>بهمن92</a:t>
                      </a:r>
                    </a:p>
                  </a:txBody>
                  <a:tcPr marL="9525" marR="9525" marT="9525" marB="0" anchor="ctr"/>
                </a:tc>
                <a:tc>
                  <a:txBody>
                    <a:bodyPr/>
                    <a:lstStyle/>
                    <a:p>
                      <a:pPr algn="ctr" rtl="0" fontAlgn="ctr"/>
                      <a:r>
                        <a:rPr lang="fa-IR" sz="2000" b="0" i="0" u="none" strike="noStrike">
                          <a:solidFill>
                            <a:srgbClr val="000000"/>
                          </a:solidFill>
                          <a:latin typeface="Arial"/>
                        </a:rPr>
                        <a:t>2.125</a:t>
                      </a:r>
                    </a:p>
                  </a:txBody>
                  <a:tcPr marL="9525" marR="9525" marT="9525" marB="0" anchor="ctr"/>
                </a:tc>
              </a:tr>
              <a:tr h="367145">
                <a:tc>
                  <a:txBody>
                    <a:bodyPr/>
                    <a:lstStyle/>
                    <a:p>
                      <a:pPr algn="ctr" rtl="1" fontAlgn="ctr"/>
                      <a:r>
                        <a:rPr lang="fa-IR" sz="2000" b="0" i="0" u="none" strike="noStrike">
                          <a:solidFill>
                            <a:srgbClr val="000000"/>
                          </a:solidFill>
                          <a:latin typeface="B Zar"/>
                        </a:rPr>
                        <a:t>اسفند92</a:t>
                      </a:r>
                    </a:p>
                  </a:txBody>
                  <a:tcPr marL="9525" marR="9525" marT="9525" marB="0" anchor="ctr"/>
                </a:tc>
                <a:tc>
                  <a:txBody>
                    <a:bodyPr/>
                    <a:lstStyle/>
                    <a:p>
                      <a:pPr algn="ctr" rtl="0" fontAlgn="ctr"/>
                      <a:r>
                        <a:rPr lang="fa-IR" sz="2000" b="0" i="0" u="none" strike="noStrike">
                          <a:solidFill>
                            <a:srgbClr val="000000"/>
                          </a:solidFill>
                          <a:latin typeface="Arial"/>
                        </a:rPr>
                        <a:t>0.692</a:t>
                      </a:r>
                    </a:p>
                  </a:txBody>
                  <a:tcPr marL="9525" marR="9525" marT="9525" marB="0" anchor="ctr"/>
                </a:tc>
              </a:tr>
              <a:tr h="367145">
                <a:tc>
                  <a:txBody>
                    <a:bodyPr/>
                    <a:lstStyle/>
                    <a:p>
                      <a:pPr algn="ctr" rtl="1" fontAlgn="ctr"/>
                      <a:r>
                        <a:rPr lang="fa-IR" sz="2000" b="0" i="0" u="none" strike="noStrike">
                          <a:solidFill>
                            <a:srgbClr val="000000"/>
                          </a:solidFill>
                          <a:latin typeface="B Zar"/>
                        </a:rPr>
                        <a:t>فروردين93</a:t>
                      </a:r>
                    </a:p>
                  </a:txBody>
                  <a:tcPr marL="9525" marR="9525" marT="9525" marB="0" anchor="ctr"/>
                </a:tc>
                <a:tc>
                  <a:txBody>
                    <a:bodyPr/>
                    <a:lstStyle/>
                    <a:p>
                      <a:pPr algn="ctr" rtl="0" fontAlgn="ctr"/>
                      <a:r>
                        <a:rPr lang="fa-IR" sz="2000" b="0" i="0" u="none" strike="noStrike">
                          <a:solidFill>
                            <a:srgbClr val="000000"/>
                          </a:solidFill>
                          <a:latin typeface="Arial"/>
                        </a:rPr>
                        <a:t>0.455</a:t>
                      </a:r>
                    </a:p>
                  </a:txBody>
                  <a:tcPr marL="9525" marR="9525" marT="9525" marB="0" anchor="ctr"/>
                </a:tc>
              </a:tr>
              <a:tr h="367145">
                <a:tc>
                  <a:txBody>
                    <a:bodyPr/>
                    <a:lstStyle/>
                    <a:p>
                      <a:pPr algn="ctr" rtl="1" fontAlgn="ctr"/>
                      <a:r>
                        <a:rPr lang="fa-IR" sz="2000" b="0" i="0" u="none" strike="noStrike">
                          <a:solidFill>
                            <a:srgbClr val="000000"/>
                          </a:solidFill>
                          <a:latin typeface="B Zar"/>
                        </a:rPr>
                        <a:t>ارديبهشت 93</a:t>
                      </a:r>
                    </a:p>
                  </a:txBody>
                  <a:tcPr marL="9525" marR="9525" marT="9525" marB="0" anchor="ctr"/>
                </a:tc>
                <a:tc>
                  <a:txBody>
                    <a:bodyPr/>
                    <a:lstStyle/>
                    <a:p>
                      <a:pPr algn="ctr" rtl="0" fontAlgn="ctr"/>
                      <a:r>
                        <a:rPr lang="fa-IR" sz="2000" b="0" i="0" u="none" strike="noStrike">
                          <a:solidFill>
                            <a:srgbClr val="000000"/>
                          </a:solidFill>
                          <a:latin typeface="Arial"/>
                        </a:rPr>
                        <a:t>0.185</a:t>
                      </a:r>
                    </a:p>
                  </a:txBody>
                  <a:tcPr marL="9525" marR="9525" marT="9525" marB="0" anchor="ctr"/>
                </a:tc>
              </a:tr>
              <a:tr h="367145">
                <a:tc>
                  <a:txBody>
                    <a:bodyPr/>
                    <a:lstStyle/>
                    <a:p>
                      <a:pPr algn="ctr" rtl="1" fontAlgn="ctr"/>
                      <a:r>
                        <a:rPr lang="fa-IR" sz="2000" b="0" i="0" u="none" strike="noStrike">
                          <a:solidFill>
                            <a:srgbClr val="000000"/>
                          </a:solidFill>
                          <a:latin typeface="B Zar"/>
                        </a:rPr>
                        <a:t>خرداد93</a:t>
                      </a:r>
                    </a:p>
                  </a:txBody>
                  <a:tcPr marL="9525" marR="9525" marT="9525" marB="0" anchor="ctr"/>
                </a:tc>
                <a:tc>
                  <a:txBody>
                    <a:bodyPr/>
                    <a:lstStyle/>
                    <a:p>
                      <a:pPr algn="ctr" rtl="0" fontAlgn="ctr"/>
                      <a:r>
                        <a:rPr lang="fa-IR" sz="2000" b="0" i="0" u="none" strike="noStrike" dirty="0">
                          <a:solidFill>
                            <a:srgbClr val="000000"/>
                          </a:solidFill>
                          <a:latin typeface="Arial"/>
                        </a:rPr>
                        <a:t>0.593</a:t>
                      </a:r>
                    </a:p>
                  </a:txBody>
                  <a:tcPr marL="9525" marR="9525" marT="9525" marB="0" anchor="ctr"/>
                </a:tc>
              </a:tr>
              <a:tr h="367145">
                <a:tc>
                  <a:txBody>
                    <a:bodyPr/>
                    <a:lstStyle/>
                    <a:p>
                      <a:pPr algn="ctr" rtl="1" fontAlgn="ctr"/>
                      <a:r>
                        <a:rPr lang="fa-IR" sz="2000" b="0" i="0" u="none" strike="noStrike">
                          <a:solidFill>
                            <a:srgbClr val="000000"/>
                          </a:solidFill>
                          <a:latin typeface="B Zar"/>
                        </a:rPr>
                        <a:t>تير93</a:t>
                      </a:r>
                    </a:p>
                  </a:txBody>
                  <a:tcPr marL="9525" marR="9525" marT="9525" marB="0" anchor="ctr"/>
                </a:tc>
                <a:tc>
                  <a:txBody>
                    <a:bodyPr/>
                    <a:lstStyle/>
                    <a:p>
                      <a:pPr algn="ctr" rtl="0" fontAlgn="ctr"/>
                      <a:r>
                        <a:rPr lang="fa-IR" sz="2000" b="0" i="0" u="none" strike="noStrike" dirty="0">
                          <a:solidFill>
                            <a:srgbClr val="000000"/>
                          </a:solidFill>
                          <a:latin typeface="Arial"/>
                        </a:rPr>
                        <a:t>0.267</a:t>
                      </a:r>
                    </a:p>
                  </a:txBody>
                  <a:tcPr marL="9525" marR="9525" marT="9525" marB="0" anchor="ctr"/>
                </a:tc>
              </a:tr>
            </a:tbl>
          </a:graphicData>
        </a:graphic>
      </p:graphicFrame>
      <p:sp>
        <p:nvSpPr>
          <p:cNvPr id="9" name="Horizontal Scroll 8"/>
          <p:cNvSpPr/>
          <p:nvPr/>
        </p:nvSpPr>
        <p:spPr>
          <a:xfrm>
            <a:off x="4800600" y="5181600"/>
            <a:ext cx="39624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200" dirty="0" smtClean="0">
                <a:cs typeface="B Zar" pitchFamily="2" charset="-78"/>
              </a:rPr>
              <a:t>ميانگين مقادير </a:t>
            </a:r>
            <a:r>
              <a:rPr lang="en-US" sz="3200" dirty="0" smtClean="0">
                <a:latin typeface="Times New Roman" pitchFamily="18" charset="0"/>
                <a:cs typeface="B Zar" pitchFamily="2" charset="-78"/>
              </a:rPr>
              <a:t>Fe </a:t>
            </a:r>
            <a:r>
              <a:rPr lang="fa-IR" sz="3200" dirty="0" smtClean="0">
                <a:latin typeface="Times New Roman" pitchFamily="18" charset="0"/>
                <a:cs typeface="B Zar" pitchFamily="2" charset="-78"/>
              </a:rPr>
              <a:t> </a:t>
            </a:r>
            <a:r>
              <a:rPr lang="fa-IR" sz="3200" dirty="0" smtClean="0">
                <a:cs typeface="B Zar" pitchFamily="2" charset="-78"/>
              </a:rPr>
              <a:t>به تفكيك ماه هاي سال</a:t>
            </a:r>
          </a:p>
        </p:txBody>
      </p:sp>
      <p:sp>
        <p:nvSpPr>
          <p:cNvPr id="11" name="Horizontal Scroll 10"/>
          <p:cNvSpPr/>
          <p:nvPr/>
        </p:nvSpPr>
        <p:spPr>
          <a:xfrm>
            <a:off x="304800" y="5257800"/>
            <a:ext cx="4114800" cy="1143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cs typeface="B Zar" pitchFamily="2" charset="-78"/>
              </a:rPr>
              <a:t>نمودار </a:t>
            </a:r>
            <a:r>
              <a:rPr lang="en-US" sz="2800" dirty="0" smtClean="0">
                <a:latin typeface="Times New Roman" pitchFamily="18" charset="0"/>
                <a:cs typeface="B Zar" pitchFamily="2" charset="-78"/>
              </a:rPr>
              <a:t>Fe</a:t>
            </a:r>
            <a:r>
              <a:rPr lang="fa-IR" sz="2800" dirty="0" smtClean="0">
                <a:cs typeface="B Zar" pitchFamily="2" charset="-78"/>
              </a:rPr>
              <a:t> نسبت به ماه هاي سال</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400" dirty="0" smtClean="0">
                <a:latin typeface="Times New Roman" pitchFamily="18" charset="0"/>
                <a:cs typeface="Times New Roman" pitchFamily="18" charset="0"/>
              </a:rPr>
              <a:t>DO</a:t>
            </a:r>
            <a:r>
              <a:rPr lang="fa-IR" sz="4400" dirty="0" smtClean="0">
                <a:cs typeface="B Zar" pitchFamily="2" charset="-78"/>
              </a:rPr>
              <a:t> ( اكسي‍‍ژن )</a:t>
            </a:r>
            <a:endParaRPr lang="fa-IR" sz="4400" dirty="0">
              <a:cs typeface="B Zar" pitchFamily="2" charset="-78"/>
            </a:endParaRPr>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36171744"/>
              </p:ext>
            </p:extLst>
          </p:nvPr>
        </p:nvGraphicFramePr>
        <p:xfrm>
          <a:off x="0" y="914400"/>
          <a:ext cx="4876800" cy="4041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1360377195"/>
              </p:ext>
            </p:extLst>
          </p:nvPr>
        </p:nvGraphicFramePr>
        <p:xfrm>
          <a:off x="5029200" y="914403"/>
          <a:ext cx="3810000" cy="4114792"/>
        </p:xfrm>
        <a:graphic>
          <a:graphicData uri="http://schemas.openxmlformats.org/drawingml/2006/table">
            <a:tbl>
              <a:tblPr rtl="1" firstRow="1" bandRow="1">
                <a:tableStyleId>{5C22544A-7EE6-4342-B048-85BDC9FD1C3A}</a:tableStyleId>
              </a:tblPr>
              <a:tblGrid>
                <a:gridCol w="1905000"/>
                <a:gridCol w="1905000"/>
              </a:tblGrid>
              <a:tr h="374072">
                <a:tc>
                  <a:txBody>
                    <a:bodyPr/>
                    <a:lstStyle/>
                    <a:p>
                      <a:pPr algn="ctr" rtl="1" fontAlgn="ctr"/>
                      <a:r>
                        <a:rPr lang="fa-IR" sz="2000" b="1" i="0" u="none" strike="noStrike" dirty="0">
                          <a:solidFill>
                            <a:srgbClr val="000000"/>
                          </a:solidFill>
                          <a:latin typeface="Arial"/>
                        </a:rPr>
                        <a:t>ماههاي سال</a:t>
                      </a:r>
                    </a:p>
                  </a:txBody>
                  <a:tcPr marL="9525" marR="9525" marT="9525" marB="0" anchor="ctr"/>
                </a:tc>
                <a:tc>
                  <a:txBody>
                    <a:bodyPr/>
                    <a:lstStyle/>
                    <a:p>
                      <a:pPr algn="ctr" rtl="0" fontAlgn="ctr"/>
                      <a:r>
                        <a:rPr lang="en-US" sz="2000" b="1" i="0" u="none" strike="noStrike" dirty="0" smtClean="0">
                          <a:solidFill>
                            <a:srgbClr val="000000"/>
                          </a:solidFill>
                          <a:latin typeface="Times New Roman"/>
                        </a:rPr>
                        <a:t>DO (ppb)</a:t>
                      </a:r>
                      <a:endParaRPr lang="en-US" sz="2000" b="1" i="0" u="none" strike="noStrike" dirty="0">
                        <a:solidFill>
                          <a:srgbClr val="000000"/>
                        </a:solidFill>
                        <a:latin typeface="Times New Roman"/>
                      </a:endParaRPr>
                    </a:p>
                  </a:txBody>
                  <a:tcPr marL="9525" marR="9525" marT="9525" marB="0" anchor="ctr"/>
                </a:tc>
              </a:tr>
              <a:tr h="374072">
                <a:tc>
                  <a:txBody>
                    <a:bodyPr/>
                    <a:lstStyle/>
                    <a:p>
                      <a:pPr algn="ctr" rtl="1" fontAlgn="ctr"/>
                      <a:r>
                        <a:rPr lang="fa-IR" sz="2000" b="0" i="0" u="none" strike="noStrike">
                          <a:solidFill>
                            <a:srgbClr val="000000"/>
                          </a:solidFill>
                          <a:latin typeface="B Zar"/>
                        </a:rPr>
                        <a:t>مهر92</a:t>
                      </a:r>
                    </a:p>
                  </a:txBody>
                  <a:tcPr marL="9525" marR="9525" marT="9525" marB="0" anchor="ctr"/>
                </a:tc>
                <a:tc>
                  <a:txBody>
                    <a:bodyPr/>
                    <a:lstStyle/>
                    <a:p>
                      <a:pPr algn="ctr" rtl="0" fontAlgn="ctr"/>
                      <a:r>
                        <a:rPr lang="fa-IR" sz="2000" b="0" i="0" u="none" strike="noStrike">
                          <a:solidFill>
                            <a:srgbClr val="000000"/>
                          </a:solidFill>
                          <a:latin typeface="Arial"/>
                        </a:rPr>
                        <a:t>-</a:t>
                      </a:r>
                    </a:p>
                  </a:txBody>
                  <a:tcPr marL="9525" marR="9525" marT="9525" marB="0" anchor="ctr"/>
                </a:tc>
              </a:tr>
              <a:tr h="374072">
                <a:tc>
                  <a:txBody>
                    <a:bodyPr/>
                    <a:lstStyle/>
                    <a:p>
                      <a:pPr algn="ctr" rtl="1" fontAlgn="ctr"/>
                      <a:r>
                        <a:rPr lang="fa-IR" sz="2000" b="0" i="0" u="none" strike="noStrike">
                          <a:solidFill>
                            <a:srgbClr val="000000"/>
                          </a:solidFill>
                          <a:latin typeface="B Zar"/>
                        </a:rPr>
                        <a:t>آبان 92</a:t>
                      </a:r>
                    </a:p>
                  </a:txBody>
                  <a:tcPr marL="9525" marR="9525" marT="9525" marB="0" anchor="ctr"/>
                </a:tc>
                <a:tc>
                  <a:txBody>
                    <a:bodyPr/>
                    <a:lstStyle/>
                    <a:p>
                      <a:pPr algn="ctr" rtl="0" fontAlgn="ctr"/>
                      <a:r>
                        <a:rPr lang="fa-IR" sz="2000" b="0" i="0" u="none" strike="noStrike">
                          <a:solidFill>
                            <a:srgbClr val="000000"/>
                          </a:solidFill>
                          <a:latin typeface="Arial"/>
                        </a:rPr>
                        <a:t>0.85</a:t>
                      </a:r>
                    </a:p>
                  </a:txBody>
                  <a:tcPr marL="9525" marR="9525" marT="9525" marB="0" anchor="ctr"/>
                </a:tc>
              </a:tr>
              <a:tr h="374072">
                <a:tc>
                  <a:txBody>
                    <a:bodyPr/>
                    <a:lstStyle/>
                    <a:p>
                      <a:pPr algn="ctr" rtl="1" fontAlgn="ctr"/>
                      <a:r>
                        <a:rPr lang="fa-IR" sz="2000" b="0" i="0" u="none" strike="noStrike">
                          <a:solidFill>
                            <a:srgbClr val="000000"/>
                          </a:solidFill>
                          <a:latin typeface="B Zar"/>
                        </a:rPr>
                        <a:t>آذر92</a:t>
                      </a:r>
                    </a:p>
                  </a:txBody>
                  <a:tcPr marL="9525" marR="9525" marT="9525" marB="0" anchor="ctr"/>
                </a:tc>
                <a:tc>
                  <a:txBody>
                    <a:bodyPr/>
                    <a:lstStyle/>
                    <a:p>
                      <a:pPr algn="ctr" rtl="0" fontAlgn="ctr"/>
                      <a:r>
                        <a:rPr lang="fa-IR" sz="2000" b="0" i="0" u="none" strike="noStrike">
                          <a:solidFill>
                            <a:srgbClr val="000000"/>
                          </a:solidFill>
                          <a:latin typeface="Arial"/>
                        </a:rPr>
                        <a:t>1.848</a:t>
                      </a:r>
                    </a:p>
                  </a:txBody>
                  <a:tcPr marL="9525" marR="9525" marT="9525" marB="0" anchor="ctr"/>
                </a:tc>
              </a:tr>
              <a:tr h="374072">
                <a:tc>
                  <a:txBody>
                    <a:bodyPr/>
                    <a:lstStyle/>
                    <a:p>
                      <a:pPr algn="ctr" rtl="1" fontAlgn="ctr"/>
                      <a:r>
                        <a:rPr lang="fa-IR" sz="2000" b="0" i="0" u="none" strike="noStrike">
                          <a:solidFill>
                            <a:srgbClr val="000000"/>
                          </a:solidFill>
                          <a:latin typeface="B Zar"/>
                        </a:rPr>
                        <a:t>دي92</a:t>
                      </a:r>
                    </a:p>
                  </a:txBody>
                  <a:tcPr marL="9525" marR="9525" marT="9525" marB="0" anchor="ctr"/>
                </a:tc>
                <a:tc>
                  <a:txBody>
                    <a:bodyPr/>
                    <a:lstStyle/>
                    <a:p>
                      <a:pPr algn="ctr" rtl="0" fontAlgn="ctr"/>
                      <a:r>
                        <a:rPr lang="fa-IR" sz="2000" b="0" i="0" u="none" strike="noStrike">
                          <a:solidFill>
                            <a:srgbClr val="000000"/>
                          </a:solidFill>
                          <a:latin typeface="Arial"/>
                        </a:rPr>
                        <a:t>2.201</a:t>
                      </a:r>
                    </a:p>
                  </a:txBody>
                  <a:tcPr marL="9525" marR="9525" marT="9525" marB="0" anchor="ctr"/>
                </a:tc>
              </a:tr>
              <a:tr h="374072">
                <a:tc>
                  <a:txBody>
                    <a:bodyPr/>
                    <a:lstStyle/>
                    <a:p>
                      <a:pPr algn="ctr" rtl="1" fontAlgn="ctr"/>
                      <a:r>
                        <a:rPr lang="fa-IR" sz="2000" b="0" i="0" u="none" strike="noStrike">
                          <a:solidFill>
                            <a:srgbClr val="000000"/>
                          </a:solidFill>
                          <a:latin typeface="B Zar"/>
                        </a:rPr>
                        <a:t>بهمن92</a:t>
                      </a:r>
                    </a:p>
                  </a:txBody>
                  <a:tcPr marL="9525" marR="9525" marT="9525" marB="0" anchor="ctr"/>
                </a:tc>
                <a:tc>
                  <a:txBody>
                    <a:bodyPr/>
                    <a:lstStyle/>
                    <a:p>
                      <a:pPr algn="ctr" rtl="0" fontAlgn="ctr"/>
                      <a:r>
                        <a:rPr lang="fa-IR" sz="2000" b="0" i="0" u="none" strike="noStrike">
                          <a:solidFill>
                            <a:srgbClr val="000000"/>
                          </a:solidFill>
                          <a:latin typeface="Arial"/>
                        </a:rPr>
                        <a:t>0.879</a:t>
                      </a:r>
                    </a:p>
                  </a:txBody>
                  <a:tcPr marL="9525" marR="9525" marT="9525" marB="0" anchor="ctr"/>
                </a:tc>
              </a:tr>
              <a:tr h="374072">
                <a:tc>
                  <a:txBody>
                    <a:bodyPr/>
                    <a:lstStyle/>
                    <a:p>
                      <a:pPr algn="ctr" rtl="1" fontAlgn="ctr"/>
                      <a:r>
                        <a:rPr lang="fa-IR" sz="2000" b="0" i="0" u="none" strike="noStrike">
                          <a:solidFill>
                            <a:srgbClr val="000000"/>
                          </a:solidFill>
                          <a:latin typeface="B Zar"/>
                        </a:rPr>
                        <a:t>اسفند92</a:t>
                      </a:r>
                    </a:p>
                  </a:txBody>
                  <a:tcPr marL="9525" marR="9525" marT="9525" marB="0" anchor="ctr"/>
                </a:tc>
                <a:tc>
                  <a:txBody>
                    <a:bodyPr/>
                    <a:lstStyle/>
                    <a:p>
                      <a:pPr algn="ctr" rtl="0" fontAlgn="ctr"/>
                      <a:r>
                        <a:rPr lang="fa-IR" sz="2000" b="0" i="0" u="none" strike="noStrike">
                          <a:solidFill>
                            <a:srgbClr val="000000"/>
                          </a:solidFill>
                          <a:latin typeface="Arial"/>
                        </a:rPr>
                        <a:t>3.33</a:t>
                      </a:r>
                    </a:p>
                  </a:txBody>
                  <a:tcPr marL="9525" marR="9525" marT="9525" marB="0" anchor="ctr"/>
                </a:tc>
              </a:tr>
              <a:tr h="374072">
                <a:tc>
                  <a:txBody>
                    <a:bodyPr/>
                    <a:lstStyle/>
                    <a:p>
                      <a:pPr algn="ctr" rtl="1" fontAlgn="ctr"/>
                      <a:r>
                        <a:rPr lang="fa-IR" sz="2000" b="0" i="0" u="none" strike="noStrike">
                          <a:solidFill>
                            <a:srgbClr val="000000"/>
                          </a:solidFill>
                          <a:latin typeface="B Zar"/>
                        </a:rPr>
                        <a:t>فروردين93</a:t>
                      </a:r>
                    </a:p>
                  </a:txBody>
                  <a:tcPr marL="9525" marR="9525" marT="9525" marB="0" anchor="ctr"/>
                </a:tc>
                <a:tc>
                  <a:txBody>
                    <a:bodyPr/>
                    <a:lstStyle/>
                    <a:p>
                      <a:pPr algn="ctr" rtl="0" fontAlgn="ctr"/>
                      <a:r>
                        <a:rPr lang="fa-IR" sz="2000" b="0" i="0" u="none" strike="noStrike">
                          <a:solidFill>
                            <a:srgbClr val="000000"/>
                          </a:solidFill>
                          <a:latin typeface="Arial"/>
                        </a:rPr>
                        <a:t>0.985</a:t>
                      </a:r>
                    </a:p>
                  </a:txBody>
                  <a:tcPr marL="9525" marR="9525" marT="9525" marB="0" anchor="ctr"/>
                </a:tc>
              </a:tr>
              <a:tr h="374072">
                <a:tc>
                  <a:txBody>
                    <a:bodyPr/>
                    <a:lstStyle/>
                    <a:p>
                      <a:pPr algn="ctr" rtl="1" fontAlgn="ctr"/>
                      <a:r>
                        <a:rPr lang="fa-IR" sz="2000" b="0" i="0" u="none" strike="noStrike">
                          <a:solidFill>
                            <a:srgbClr val="000000"/>
                          </a:solidFill>
                          <a:latin typeface="B Zar"/>
                        </a:rPr>
                        <a:t>ارديبهشت 93</a:t>
                      </a:r>
                    </a:p>
                  </a:txBody>
                  <a:tcPr marL="9525" marR="9525" marT="9525" marB="0" anchor="ctr"/>
                </a:tc>
                <a:tc>
                  <a:txBody>
                    <a:bodyPr/>
                    <a:lstStyle/>
                    <a:p>
                      <a:pPr algn="ctr" rtl="0" fontAlgn="ctr"/>
                      <a:r>
                        <a:rPr lang="fa-IR" sz="2000" b="0" i="0" u="none" strike="noStrike">
                          <a:solidFill>
                            <a:srgbClr val="000000"/>
                          </a:solidFill>
                          <a:latin typeface="Arial"/>
                        </a:rPr>
                        <a:t>0.62</a:t>
                      </a:r>
                    </a:p>
                  </a:txBody>
                  <a:tcPr marL="9525" marR="9525" marT="9525" marB="0" anchor="ctr"/>
                </a:tc>
              </a:tr>
              <a:tr h="374072">
                <a:tc>
                  <a:txBody>
                    <a:bodyPr/>
                    <a:lstStyle/>
                    <a:p>
                      <a:pPr algn="ctr" rtl="1" fontAlgn="ctr"/>
                      <a:r>
                        <a:rPr lang="fa-IR" sz="2000" b="0" i="0" u="none" strike="noStrike">
                          <a:solidFill>
                            <a:srgbClr val="000000"/>
                          </a:solidFill>
                          <a:latin typeface="B Zar"/>
                        </a:rPr>
                        <a:t>خرداد93</a:t>
                      </a:r>
                    </a:p>
                  </a:txBody>
                  <a:tcPr marL="9525" marR="9525" marT="9525" marB="0" anchor="ctr"/>
                </a:tc>
                <a:tc>
                  <a:txBody>
                    <a:bodyPr/>
                    <a:lstStyle/>
                    <a:p>
                      <a:pPr algn="ctr" rtl="0" fontAlgn="ctr"/>
                      <a:r>
                        <a:rPr lang="fa-IR" sz="2000" b="0" i="0" u="none" strike="noStrike">
                          <a:solidFill>
                            <a:srgbClr val="000000"/>
                          </a:solidFill>
                          <a:latin typeface="Arial"/>
                        </a:rPr>
                        <a:t>0.739</a:t>
                      </a:r>
                    </a:p>
                  </a:txBody>
                  <a:tcPr marL="9525" marR="9525" marT="9525" marB="0" anchor="ctr"/>
                </a:tc>
              </a:tr>
              <a:tr h="374072">
                <a:tc>
                  <a:txBody>
                    <a:bodyPr/>
                    <a:lstStyle/>
                    <a:p>
                      <a:pPr algn="ctr" rtl="1" fontAlgn="ctr"/>
                      <a:r>
                        <a:rPr lang="fa-IR" sz="2000" b="0" i="0" u="none" strike="noStrike">
                          <a:solidFill>
                            <a:srgbClr val="000000"/>
                          </a:solidFill>
                          <a:latin typeface="B Zar"/>
                        </a:rPr>
                        <a:t>تير93</a:t>
                      </a:r>
                    </a:p>
                  </a:txBody>
                  <a:tcPr marL="9525" marR="9525" marT="9525" marB="0" anchor="ctr"/>
                </a:tc>
                <a:tc>
                  <a:txBody>
                    <a:bodyPr/>
                    <a:lstStyle/>
                    <a:p>
                      <a:pPr algn="ctr" rtl="0" fontAlgn="ctr"/>
                      <a:r>
                        <a:rPr lang="fa-IR" sz="2000" b="0" i="0" u="none" strike="noStrike" dirty="0">
                          <a:solidFill>
                            <a:srgbClr val="000000"/>
                          </a:solidFill>
                          <a:latin typeface="Arial"/>
                        </a:rPr>
                        <a:t>0.354</a:t>
                      </a:r>
                    </a:p>
                  </a:txBody>
                  <a:tcPr marL="9525" marR="9525" marT="9525" marB="0" anchor="ctr"/>
                </a:tc>
              </a:tr>
            </a:tbl>
          </a:graphicData>
        </a:graphic>
      </p:graphicFrame>
      <p:sp>
        <p:nvSpPr>
          <p:cNvPr id="9" name="Horizontal Scroll 8"/>
          <p:cNvSpPr/>
          <p:nvPr/>
        </p:nvSpPr>
        <p:spPr>
          <a:xfrm>
            <a:off x="4876800" y="5334000"/>
            <a:ext cx="39624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200" dirty="0" smtClean="0">
                <a:cs typeface="B Zar" pitchFamily="2" charset="-78"/>
              </a:rPr>
              <a:t>ميانگين مقادير </a:t>
            </a:r>
            <a:r>
              <a:rPr lang="en-US" sz="3200" dirty="0" smtClean="0">
                <a:cs typeface="B Zar" pitchFamily="2" charset="-78"/>
              </a:rPr>
              <a:t> </a:t>
            </a:r>
            <a:r>
              <a:rPr lang="en-US" sz="3200" dirty="0" smtClean="0">
                <a:latin typeface="Times New Roman" pitchFamily="18" charset="0"/>
                <a:cs typeface="B Zar" pitchFamily="2" charset="-78"/>
              </a:rPr>
              <a:t>DO</a:t>
            </a:r>
            <a:r>
              <a:rPr lang="fa-IR" sz="3200" dirty="0" smtClean="0">
                <a:cs typeface="B Zar" pitchFamily="2" charset="-78"/>
              </a:rPr>
              <a:t>به تفكيك ماه هاي سال</a:t>
            </a:r>
          </a:p>
        </p:txBody>
      </p:sp>
      <p:sp>
        <p:nvSpPr>
          <p:cNvPr id="11" name="Horizontal Scroll 10"/>
          <p:cNvSpPr/>
          <p:nvPr/>
        </p:nvSpPr>
        <p:spPr>
          <a:xfrm>
            <a:off x="381000" y="5334000"/>
            <a:ext cx="38862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b="1" dirty="0" smtClean="0">
                <a:cs typeface="B Zar" pitchFamily="2" charset="-78"/>
              </a:rPr>
              <a:t>نمودار </a:t>
            </a:r>
            <a:r>
              <a:rPr lang="en-US" sz="2400" b="1" dirty="0" smtClean="0">
                <a:cs typeface="B Zar" pitchFamily="2" charset="-78"/>
              </a:rPr>
              <a:t> </a:t>
            </a:r>
            <a:r>
              <a:rPr lang="en-US" sz="2400" b="1" dirty="0" smtClean="0">
                <a:latin typeface="Times New Roman" pitchFamily="18" charset="0"/>
                <a:cs typeface="Times New Roman" pitchFamily="18" charset="0"/>
              </a:rPr>
              <a:t>DO</a:t>
            </a:r>
            <a:r>
              <a:rPr lang="fa-IR" sz="2400" b="1" dirty="0" smtClean="0">
                <a:cs typeface="B Zar" pitchFamily="2" charset="-78"/>
              </a:rPr>
              <a:t>نسبت به ماه هاي سال</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ctr"/>
            <a:r>
              <a:rPr lang="fa-IR" sz="3000" dirty="0" smtClean="0">
                <a:cs typeface="B Zar" pitchFamily="2" charset="-78"/>
              </a:rPr>
              <a:t>فهرست</a:t>
            </a:r>
            <a:endParaRPr lang="fa-IR" sz="3000" dirty="0"/>
          </a:p>
        </p:txBody>
      </p:sp>
      <p:sp>
        <p:nvSpPr>
          <p:cNvPr id="6" name="Content Placeholder 5"/>
          <p:cNvSpPr>
            <a:spLocks noGrp="1"/>
          </p:cNvSpPr>
          <p:nvPr>
            <p:ph sz="half" idx="2"/>
          </p:nvPr>
        </p:nvSpPr>
        <p:spPr>
          <a:xfrm>
            <a:off x="4800600" y="1219200"/>
            <a:ext cx="3886200" cy="4648201"/>
          </a:xfrm>
        </p:spPr>
        <p:txBody>
          <a:bodyPr>
            <a:noAutofit/>
          </a:bodyPr>
          <a:lstStyle/>
          <a:p>
            <a:pPr>
              <a:lnSpc>
                <a:spcPct val="150000"/>
              </a:lnSpc>
            </a:pPr>
            <a:r>
              <a:rPr lang="fa-IR" sz="1700" dirty="0" smtClean="0">
                <a:cs typeface="B Zar" pitchFamily="2" charset="-78"/>
              </a:rPr>
              <a:t>مقدمه</a:t>
            </a:r>
          </a:p>
          <a:p>
            <a:pPr>
              <a:lnSpc>
                <a:spcPct val="150000"/>
              </a:lnSpc>
            </a:pPr>
            <a:r>
              <a:rPr lang="fa-IR" sz="1700" dirty="0" smtClean="0">
                <a:cs typeface="B Zar" pitchFamily="2" charset="-78"/>
              </a:rPr>
              <a:t>بخش (1) </a:t>
            </a:r>
          </a:p>
          <a:p>
            <a:pPr>
              <a:lnSpc>
                <a:spcPct val="150000"/>
              </a:lnSpc>
              <a:buNone/>
            </a:pPr>
            <a:r>
              <a:rPr lang="fa-IR" sz="1700" dirty="0" smtClean="0">
                <a:cs typeface="B Zar" pitchFamily="2" charset="-78"/>
              </a:rPr>
              <a:t>                    خوردگي هاي بويلر</a:t>
            </a:r>
          </a:p>
          <a:p>
            <a:pPr>
              <a:lnSpc>
                <a:spcPct val="150000"/>
              </a:lnSpc>
              <a:buNone/>
            </a:pPr>
            <a:r>
              <a:rPr lang="fa-IR" sz="1700" dirty="0" smtClean="0">
                <a:cs typeface="B Zar" pitchFamily="2" charset="-78"/>
              </a:rPr>
              <a:t>                    خوردگي در دماي بالا</a:t>
            </a:r>
          </a:p>
          <a:p>
            <a:pPr>
              <a:lnSpc>
                <a:spcPct val="150000"/>
              </a:lnSpc>
              <a:buNone/>
            </a:pPr>
            <a:r>
              <a:rPr lang="fa-IR" sz="1700" dirty="0" smtClean="0">
                <a:cs typeface="B Zar" pitchFamily="2" charset="-78"/>
              </a:rPr>
              <a:t>                    رسوب گذاري</a:t>
            </a:r>
          </a:p>
          <a:p>
            <a:pPr>
              <a:lnSpc>
                <a:spcPct val="150000"/>
              </a:lnSpc>
              <a:buNone/>
            </a:pPr>
            <a:r>
              <a:rPr lang="fa-IR" sz="1700" dirty="0" smtClean="0">
                <a:cs typeface="B Zar" pitchFamily="2" charset="-78"/>
              </a:rPr>
              <a:t>                   خوردگي سمت آتش</a:t>
            </a:r>
          </a:p>
          <a:p>
            <a:pPr>
              <a:lnSpc>
                <a:spcPct val="150000"/>
              </a:lnSpc>
              <a:buNone/>
            </a:pPr>
            <a:r>
              <a:rPr lang="fa-IR" sz="1700" dirty="0" smtClean="0">
                <a:cs typeface="B Zar" pitchFamily="2" charset="-78"/>
              </a:rPr>
              <a:t>                   خوردگي سمت آب</a:t>
            </a:r>
          </a:p>
          <a:p>
            <a:pPr>
              <a:lnSpc>
                <a:spcPct val="150000"/>
              </a:lnSpc>
              <a:buNone/>
            </a:pPr>
            <a:r>
              <a:rPr lang="fa-IR" sz="1700" dirty="0" smtClean="0">
                <a:cs typeface="B Zar" pitchFamily="2" charset="-78"/>
              </a:rPr>
              <a:t>                   خستگي</a:t>
            </a:r>
          </a:p>
          <a:p>
            <a:pPr>
              <a:lnSpc>
                <a:spcPct val="150000"/>
              </a:lnSpc>
              <a:buNone/>
            </a:pPr>
            <a:r>
              <a:rPr lang="fa-IR" sz="1700" dirty="0" smtClean="0">
                <a:cs typeface="B Zar" pitchFamily="2" charset="-78"/>
              </a:rPr>
              <a:t>                   خوردگي هيدروژني و تحت تنشي و سايش</a:t>
            </a:r>
          </a:p>
          <a:p>
            <a:pPr>
              <a:lnSpc>
                <a:spcPct val="150000"/>
              </a:lnSpc>
              <a:buNone/>
            </a:pPr>
            <a:r>
              <a:rPr lang="fa-IR" sz="1700" dirty="0" smtClean="0">
                <a:cs typeface="B Zar" pitchFamily="2" charset="-78"/>
              </a:rPr>
              <a:t>                   خوردگي ناشي از عدم كنترل كيفيت</a:t>
            </a:r>
          </a:p>
          <a:p>
            <a:pPr>
              <a:lnSpc>
                <a:spcPct val="150000"/>
              </a:lnSpc>
            </a:pPr>
            <a:endParaRPr lang="fa-IR" sz="1700" dirty="0" smtClean="0">
              <a:cs typeface="B Zar" pitchFamily="2" charset="-78"/>
            </a:endParaRPr>
          </a:p>
          <a:p>
            <a:pPr>
              <a:lnSpc>
                <a:spcPct val="150000"/>
              </a:lnSpc>
            </a:pPr>
            <a:endParaRPr lang="fa-IR" sz="1700" dirty="0" smtClean="0">
              <a:cs typeface="B Zar" pitchFamily="2" charset="-78"/>
            </a:endParaRPr>
          </a:p>
          <a:p>
            <a:pPr>
              <a:lnSpc>
                <a:spcPct val="150000"/>
              </a:lnSpc>
            </a:pPr>
            <a:endParaRPr lang="fa-IR" sz="1700" dirty="0" smtClean="0">
              <a:cs typeface="B Zar" pitchFamily="2" charset="-78"/>
            </a:endParaRPr>
          </a:p>
          <a:p>
            <a:pPr>
              <a:lnSpc>
                <a:spcPct val="150000"/>
              </a:lnSpc>
            </a:pPr>
            <a:endParaRPr lang="fa-IR" sz="1700" dirty="0" smtClean="0">
              <a:cs typeface="B Zar" pitchFamily="2" charset="-78"/>
            </a:endParaRPr>
          </a:p>
        </p:txBody>
      </p:sp>
      <p:sp>
        <p:nvSpPr>
          <p:cNvPr id="7" name="Content Placeholder 4"/>
          <p:cNvSpPr>
            <a:spLocks noGrp="1"/>
          </p:cNvSpPr>
          <p:nvPr>
            <p:ph sz="half" idx="1"/>
          </p:nvPr>
        </p:nvSpPr>
        <p:spPr>
          <a:xfrm>
            <a:off x="685800" y="1600200"/>
            <a:ext cx="3886200" cy="4407091"/>
          </a:xfrm>
        </p:spPr>
        <p:txBody>
          <a:bodyPr>
            <a:noAutofit/>
          </a:bodyPr>
          <a:lstStyle/>
          <a:p>
            <a:pPr>
              <a:lnSpc>
                <a:spcPct val="150000"/>
              </a:lnSpc>
              <a:buNone/>
            </a:pPr>
            <a:r>
              <a:rPr lang="fa-IR" sz="1700" dirty="0" smtClean="0">
                <a:latin typeface="Times New Roman" pitchFamily="18" charset="0"/>
                <a:cs typeface="B Zar" pitchFamily="2" charset="-78"/>
              </a:rPr>
              <a:t>بخش (2)</a:t>
            </a:r>
          </a:p>
          <a:p>
            <a:pPr>
              <a:lnSpc>
                <a:spcPct val="150000"/>
              </a:lnSpc>
              <a:buNone/>
            </a:pPr>
            <a:r>
              <a:rPr lang="fa-IR" sz="1700" dirty="0" smtClean="0">
                <a:latin typeface="Times New Roman" pitchFamily="18" charset="0"/>
                <a:cs typeface="B Zar" pitchFamily="2" charset="-78"/>
              </a:rPr>
              <a:t>              كنترل شيميايي</a:t>
            </a:r>
            <a:endParaRPr lang="fa-IR" sz="1700" dirty="0" smtClean="0">
              <a:latin typeface="Times New Roman" pitchFamily="18" charset="0"/>
              <a:cs typeface="Times New Roman" pitchFamily="18" charset="0"/>
            </a:endParaRPr>
          </a:p>
          <a:p>
            <a:pPr marL="452628" indent="-342900">
              <a:lnSpc>
                <a:spcPct val="150000"/>
              </a:lnSpc>
              <a:buNone/>
            </a:pPr>
            <a:r>
              <a:rPr lang="en-US" sz="1700" dirty="0" smtClean="0">
                <a:latin typeface="Times New Roman" pitchFamily="18" charset="0"/>
                <a:cs typeface="Times New Roman" pitchFamily="18" charset="0"/>
              </a:rPr>
              <a:t>                         PH            </a:t>
            </a:r>
          </a:p>
          <a:p>
            <a:pPr marL="452628" indent="-342900">
              <a:lnSpc>
                <a:spcPct val="150000"/>
              </a:lnSpc>
              <a:buNone/>
            </a:pPr>
            <a:r>
              <a:rPr lang="en-US" sz="1700" dirty="0" smtClean="0">
                <a:latin typeface="Times New Roman" pitchFamily="18" charset="0"/>
                <a:cs typeface="Times New Roman" pitchFamily="18" charset="0"/>
              </a:rPr>
              <a:t>      SC            </a:t>
            </a:r>
          </a:p>
          <a:p>
            <a:pPr marL="452628" indent="-342900">
              <a:lnSpc>
                <a:spcPct val="150000"/>
              </a:lnSpc>
              <a:buNone/>
            </a:pPr>
            <a:r>
              <a:rPr lang="en-US" sz="1700" dirty="0" smtClean="0">
                <a:latin typeface="Times New Roman" pitchFamily="18" charset="0"/>
                <a:cs typeface="Times New Roman" pitchFamily="18" charset="0"/>
              </a:rPr>
              <a:t>      Fe            </a:t>
            </a:r>
          </a:p>
          <a:p>
            <a:pPr marL="452628" indent="-342900">
              <a:lnSpc>
                <a:spcPct val="150000"/>
              </a:lnSpc>
              <a:buNone/>
            </a:pPr>
            <a:r>
              <a:rPr lang="en-US" sz="1700" dirty="0" smtClean="0">
                <a:latin typeface="Times New Roman" pitchFamily="18" charset="0"/>
                <a:cs typeface="Times New Roman" pitchFamily="18" charset="0"/>
              </a:rPr>
              <a:t>          DO            </a:t>
            </a:r>
          </a:p>
          <a:p>
            <a:pPr marL="452628" indent="-342900">
              <a:lnSpc>
                <a:spcPct val="150000"/>
              </a:lnSpc>
              <a:buNone/>
            </a:pPr>
            <a:r>
              <a:rPr lang="en-US" sz="1700" dirty="0" smtClean="0">
                <a:cs typeface="B Zar" pitchFamily="2" charset="-78"/>
              </a:rPr>
              <a:t>         </a:t>
            </a:r>
            <a:r>
              <a:rPr lang="fa-IR" sz="1700" dirty="0" smtClean="0">
                <a:cs typeface="B Zar" pitchFamily="2" charset="-78"/>
              </a:rPr>
              <a:t>ضخامت سنجي</a:t>
            </a:r>
          </a:p>
          <a:p>
            <a:pPr marL="452628" indent="-342900">
              <a:lnSpc>
                <a:spcPct val="150000"/>
              </a:lnSpc>
              <a:buNone/>
            </a:pPr>
            <a:r>
              <a:rPr lang="en-US" sz="1700" dirty="0" smtClean="0">
                <a:cs typeface="B Zar" pitchFamily="2" charset="-78"/>
              </a:rPr>
              <a:t>         </a:t>
            </a:r>
            <a:r>
              <a:rPr lang="fa-IR" sz="1700" dirty="0" smtClean="0">
                <a:cs typeface="B Zar" pitchFamily="2" charset="-78"/>
              </a:rPr>
              <a:t>خوردگي خستگي حرارتي</a:t>
            </a:r>
          </a:p>
          <a:p>
            <a:pPr marL="452628" indent="-342900">
              <a:lnSpc>
                <a:spcPct val="150000"/>
              </a:lnSpc>
              <a:buNone/>
            </a:pPr>
            <a:r>
              <a:rPr lang="en-US" sz="1700" dirty="0" smtClean="0">
                <a:cs typeface="B Zar" pitchFamily="2" charset="-78"/>
              </a:rPr>
              <a:t>         </a:t>
            </a:r>
            <a:r>
              <a:rPr lang="fa-IR" sz="1700" dirty="0" smtClean="0">
                <a:cs typeface="B Zar" pitchFamily="2" charset="-78"/>
              </a:rPr>
              <a:t>جوشكاري</a:t>
            </a:r>
          </a:p>
          <a:p>
            <a:pPr marL="452628" indent="-342900">
              <a:lnSpc>
                <a:spcPct val="150000"/>
              </a:lnSpc>
              <a:buNone/>
            </a:pPr>
            <a:r>
              <a:rPr lang="fa-IR" sz="1700" dirty="0" smtClean="0">
                <a:cs typeface="B Zar" pitchFamily="2" charset="-78"/>
              </a:rPr>
              <a:t>              اقدامات و نتیجه گیری</a:t>
            </a:r>
          </a:p>
          <a:p>
            <a:pPr marL="452628" indent="-342900">
              <a:buNone/>
            </a:pPr>
            <a:endParaRPr lang="fa-IR" sz="1700" dirty="0"/>
          </a:p>
        </p:txBody>
      </p:sp>
    </p:spTree>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536539679"/>
              </p:ext>
            </p:extLst>
          </p:nvPr>
        </p:nvGraphicFramePr>
        <p:xfrm>
          <a:off x="762000" y="228600"/>
          <a:ext cx="7696200" cy="741680"/>
        </p:xfrm>
        <a:graphic>
          <a:graphicData uri="http://schemas.openxmlformats.org/drawingml/2006/table">
            <a:tbl>
              <a:tblPr firstRow="1" bandRow="1">
                <a:tableStyleId>{5C22544A-7EE6-4342-B048-85BDC9FD1C3A}</a:tableStyleId>
              </a:tblPr>
              <a:tblGrid>
                <a:gridCol w="2514092"/>
                <a:gridCol w="2591054"/>
                <a:gridCol w="2591054"/>
              </a:tblGrid>
              <a:tr h="370840">
                <a:tc>
                  <a:txBody>
                    <a:bodyPr/>
                    <a:lstStyle/>
                    <a:p>
                      <a:pPr algn="ctr" rtl="1" fontAlgn="ctr"/>
                      <a:r>
                        <a:rPr lang="fa-IR" sz="2000" u="none" strike="noStrike" dirty="0"/>
                        <a:t>تاريخ راه اندازي بويلر 5</a:t>
                      </a:r>
                      <a:endParaRPr lang="fa-IR" sz="2000" b="0" i="0" u="none" strike="noStrike" dirty="0">
                        <a:solidFill>
                          <a:srgbClr val="000000"/>
                        </a:solidFill>
                        <a:latin typeface="B Zar"/>
                      </a:endParaRPr>
                    </a:p>
                  </a:txBody>
                  <a:tcPr marL="9525" marR="9525" marT="9525" marB="0" anchor="ctr"/>
                </a:tc>
                <a:tc>
                  <a:txBody>
                    <a:bodyPr/>
                    <a:lstStyle/>
                    <a:p>
                      <a:pPr algn="ctr" rtl="1" fontAlgn="ctr"/>
                      <a:r>
                        <a:rPr lang="fa-IR" sz="2000" u="none" strike="noStrike" dirty="0"/>
                        <a:t>       </a:t>
                      </a:r>
                      <a:r>
                        <a:rPr lang="fa-IR" sz="2000" u="none" strike="noStrike" dirty="0" smtClean="0"/>
                        <a:t>كاركرد</a:t>
                      </a:r>
                      <a:r>
                        <a:rPr lang="en-US" sz="2000" u="none" strike="noStrike" dirty="0" smtClean="0"/>
                        <a:t>)    S1</a:t>
                      </a:r>
                      <a:r>
                        <a:rPr lang="fa-IR" sz="2000" u="none" strike="noStrike" dirty="0" smtClean="0"/>
                        <a:t>ساعت </a:t>
                      </a:r>
                      <a:r>
                        <a:rPr lang="fa-IR" sz="2000" u="none" strike="noStrike" dirty="0"/>
                        <a:t>)</a:t>
                      </a:r>
                      <a:endParaRPr lang="fa-IR" sz="2000" b="0" i="0" u="none" strike="noStrike" dirty="0">
                        <a:solidFill>
                          <a:srgbClr val="000000"/>
                        </a:solidFill>
                        <a:latin typeface="B Zar"/>
                      </a:endParaRPr>
                    </a:p>
                  </a:txBody>
                  <a:tcPr marL="9525" marR="9525" marT="9525" marB="0" anchor="ctr"/>
                </a:tc>
                <a:tc>
                  <a:txBody>
                    <a:bodyPr/>
                    <a:lstStyle/>
                    <a:p>
                      <a:pPr algn="ctr" rtl="1" fontAlgn="ctr"/>
                      <a:r>
                        <a:rPr lang="fa-IR" sz="2000" u="none" strike="noStrike" dirty="0"/>
                        <a:t>كاركرد بويلر 5 (ساعت )</a:t>
                      </a:r>
                      <a:endParaRPr lang="fa-IR" sz="2000" b="0" i="0" u="none" strike="noStrike" dirty="0">
                        <a:solidFill>
                          <a:srgbClr val="000000"/>
                        </a:solidFill>
                        <a:latin typeface="B Zar"/>
                      </a:endParaRPr>
                    </a:p>
                  </a:txBody>
                  <a:tcPr marL="9525" marR="9525" marT="9525" marB="0" anchor="ctr"/>
                </a:tc>
              </a:tr>
              <a:tr h="370840">
                <a:tc>
                  <a:txBody>
                    <a:bodyPr/>
                    <a:lstStyle/>
                    <a:p>
                      <a:pPr algn="ctr" rtl="0" fontAlgn="ctr"/>
                      <a:r>
                        <a:rPr lang="fa-IR" sz="2000" u="none" strike="noStrike"/>
                        <a:t>1388/12/28</a:t>
                      </a:r>
                      <a:endParaRPr lang="fa-IR" sz="2000" b="0" i="0" u="none" strike="noStrike">
                        <a:solidFill>
                          <a:srgbClr val="000000"/>
                        </a:solidFill>
                        <a:latin typeface="Times New Roman"/>
                      </a:endParaRPr>
                    </a:p>
                  </a:txBody>
                  <a:tcPr marL="9525" marR="9525" marT="9525" marB="0" anchor="ctr"/>
                </a:tc>
                <a:tc>
                  <a:txBody>
                    <a:bodyPr/>
                    <a:lstStyle/>
                    <a:p>
                      <a:pPr algn="ctr" rtl="0" fontAlgn="ctr"/>
                      <a:r>
                        <a:rPr lang="fa-IR" sz="2000" u="none" strike="noStrike" dirty="0"/>
                        <a:t>32753</a:t>
                      </a:r>
                      <a:endParaRPr lang="fa-IR" sz="2000" b="0" i="0" u="none" strike="noStrike" dirty="0">
                        <a:solidFill>
                          <a:srgbClr val="000000"/>
                        </a:solidFill>
                        <a:latin typeface="Times New Roman"/>
                      </a:endParaRPr>
                    </a:p>
                  </a:txBody>
                  <a:tcPr marL="9525" marR="9525" marT="9525" marB="0" anchor="ctr"/>
                </a:tc>
                <a:tc>
                  <a:txBody>
                    <a:bodyPr/>
                    <a:lstStyle/>
                    <a:p>
                      <a:pPr algn="ctr" rtl="0" fontAlgn="ctr"/>
                      <a:r>
                        <a:rPr lang="fa-IR" sz="2000" u="none" strike="noStrike" dirty="0"/>
                        <a:t>28563</a:t>
                      </a:r>
                      <a:endParaRPr lang="fa-IR" sz="2000" b="0" i="0" u="none" strike="noStrike" dirty="0">
                        <a:solidFill>
                          <a:srgbClr val="000000"/>
                        </a:solidFill>
                        <a:latin typeface="Times New Roman"/>
                      </a:endParaRP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65876281"/>
              </p:ext>
            </p:extLst>
          </p:nvPr>
        </p:nvGraphicFramePr>
        <p:xfrm>
          <a:off x="685800" y="1295398"/>
          <a:ext cx="7848600" cy="5181602"/>
        </p:xfrm>
        <a:graphic>
          <a:graphicData uri="http://schemas.openxmlformats.org/drawingml/2006/table">
            <a:tbl>
              <a:tblPr firstRow="1" bandRow="1">
                <a:tableStyleId>{5C22544A-7EE6-4342-B048-85BDC9FD1C3A}</a:tableStyleId>
              </a:tblPr>
              <a:tblGrid>
                <a:gridCol w="981075"/>
                <a:gridCol w="981075"/>
                <a:gridCol w="981075"/>
                <a:gridCol w="981075"/>
                <a:gridCol w="981075"/>
                <a:gridCol w="981075"/>
                <a:gridCol w="981075"/>
                <a:gridCol w="981075"/>
              </a:tblGrid>
              <a:tr h="488109">
                <a:tc gridSpan="8">
                  <a:txBody>
                    <a:bodyPr/>
                    <a:lstStyle/>
                    <a:p>
                      <a:pPr algn="ctr" rtl="1" fontAlgn="ctr"/>
                      <a:r>
                        <a:rPr lang="fa-IR" sz="1800" b="1" u="none" strike="noStrike" dirty="0"/>
                        <a:t>تاريخ تريپ و استارت بويلر 5 واحد </a:t>
                      </a:r>
                      <a:r>
                        <a:rPr lang="en-US" sz="1800" b="1" u="none" strike="noStrike" dirty="0"/>
                        <a:t>S</a:t>
                      </a:r>
                      <a:r>
                        <a:rPr lang="en-US" sz="1800" b="1" u="none" strike="noStrike" baseline="-25000" dirty="0"/>
                        <a:t>1</a:t>
                      </a:r>
                      <a:endParaRPr lang="en-US" sz="1800" b="1" i="0" u="none" strike="noStrike" dirty="0">
                        <a:solidFill>
                          <a:srgbClr val="000000"/>
                        </a:solidFill>
                        <a:latin typeface="B Zar"/>
                      </a:endParaRPr>
                    </a:p>
                  </a:txBody>
                  <a:tcPr marL="9525" marR="9525" marT="9525"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48420">
                <a:tc>
                  <a:txBody>
                    <a:bodyPr/>
                    <a:lstStyle/>
                    <a:p>
                      <a:pPr algn="ctr" rtl="1" fontAlgn="ctr"/>
                      <a:r>
                        <a:rPr lang="fa-IR" sz="1400" b="1" u="none" strike="noStrike"/>
                        <a:t>تاريخ</a:t>
                      </a:r>
                      <a:endParaRPr lang="fa-IR" sz="1400" b="1" i="0" u="none" strike="noStrike">
                        <a:solidFill>
                          <a:srgbClr val="000000"/>
                        </a:solidFill>
                        <a:latin typeface="B Zar"/>
                      </a:endParaRPr>
                    </a:p>
                  </a:txBody>
                  <a:tcPr marL="9525" marR="9525" marT="9525" marB="0" anchor="ctr"/>
                </a:tc>
                <a:tc>
                  <a:txBody>
                    <a:bodyPr/>
                    <a:lstStyle/>
                    <a:p>
                      <a:pPr algn="ctr" rtl="1" fontAlgn="ctr"/>
                      <a:r>
                        <a:rPr lang="fa-IR" sz="1400" b="1" u="none" strike="noStrike"/>
                        <a:t>استارت / تريپ</a:t>
                      </a:r>
                      <a:endParaRPr lang="fa-IR" sz="1400" b="1" i="0" u="none" strike="noStrike">
                        <a:solidFill>
                          <a:srgbClr val="000000"/>
                        </a:solidFill>
                        <a:latin typeface="B Zar"/>
                      </a:endParaRPr>
                    </a:p>
                  </a:txBody>
                  <a:tcPr marL="9525" marR="9525" marT="9525" marB="0" anchor="ctr"/>
                </a:tc>
                <a:tc>
                  <a:txBody>
                    <a:bodyPr/>
                    <a:lstStyle/>
                    <a:p>
                      <a:pPr algn="ctr" rtl="1" fontAlgn="ctr"/>
                      <a:r>
                        <a:rPr lang="fa-IR" sz="1400" b="1" u="none" strike="noStrike"/>
                        <a:t>زمان خروج</a:t>
                      </a:r>
                      <a:endParaRPr lang="fa-IR" sz="1400" b="1" i="0" u="none" strike="noStrike">
                        <a:solidFill>
                          <a:srgbClr val="000000"/>
                        </a:solidFill>
                        <a:latin typeface="B Zar"/>
                      </a:endParaRPr>
                    </a:p>
                  </a:txBody>
                  <a:tcPr marL="9525" marR="9525" marT="9525" marB="0" anchor="ctr"/>
                </a:tc>
                <a:tc>
                  <a:txBody>
                    <a:bodyPr/>
                    <a:lstStyle/>
                    <a:p>
                      <a:pPr algn="ctr" rtl="1" fontAlgn="ctr"/>
                      <a:r>
                        <a:rPr lang="fa-IR" sz="1400" b="1" u="none" strike="noStrike"/>
                        <a:t>زمان 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en-US" sz="1400" b="1" u="none" strike="noStrike"/>
                        <a:t>PH</a:t>
                      </a:r>
                      <a:endParaRPr lang="en-US" sz="1400" b="1" i="0" u="none" strike="noStrike">
                        <a:solidFill>
                          <a:srgbClr val="000000"/>
                        </a:solidFill>
                        <a:latin typeface="Times New Roman"/>
                      </a:endParaRPr>
                    </a:p>
                  </a:txBody>
                  <a:tcPr marL="9525" marR="9525" marT="9525" marB="0" anchor="ctr"/>
                </a:tc>
                <a:tc>
                  <a:txBody>
                    <a:bodyPr/>
                    <a:lstStyle/>
                    <a:p>
                      <a:pPr algn="ctr" rtl="0" fontAlgn="ctr"/>
                      <a:r>
                        <a:rPr lang="en-US" sz="1400" b="1" u="none" strike="noStrike"/>
                        <a:t>SC</a:t>
                      </a:r>
                      <a:endParaRPr lang="en-US" sz="1400" b="1" i="0" u="none" strike="noStrike">
                        <a:solidFill>
                          <a:srgbClr val="000000"/>
                        </a:solidFill>
                        <a:latin typeface="Times New Roman"/>
                      </a:endParaRPr>
                    </a:p>
                  </a:txBody>
                  <a:tcPr marL="9525" marR="9525" marT="9525" marB="0" anchor="ctr"/>
                </a:tc>
                <a:tc>
                  <a:txBody>
                    <a:bodyPr/>
                    <a:lstStyle/>
                    <a:p>
                      <a:pPr algn="ctr" rtl="0" fontAlgn="ctr"/>
                      <a:r>
                        <a:rPr lang="en-US" sz="1400" b="1" u="none" strike="noStrike"/>
                        <a:t>Fe</a:t>
                      </a:r>
                      <a:endParaRPr lang="en-US" sz="1400" b="1" i="0" u="none" strike="noStrike">
                        <a:solidFill>
                          <a:srgbClr val="000000"/>
                        </a:solidFill>
                        <a:latin typeface="Times New Roman"/>
                      </a:endParaRPr>
                    </a:p>
                  </a:txBody>
                  <a:tcPr marL="9525" marR="9525" marT="9525" marB="0" anchor="ctr"/>
                </a:tc>
                <a:tc>
                  <a:txBody>
                    <a:bodyPr/>
                    <a:lstStyle/>
                    <a:p>
                      <a:pPr algn="ctr" rtl="0" fontAlgn="ctr"/>
                      <a:r>
                        <a:rPr lang="en-US" sz="1400" b="1" u="none" strike="noStrike"/>
                        <a:t>DO</a:t>
                      </a:r>
                      <a:endParaRPr lang="en-US" sz="14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1392/08/01</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0:26</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1392/08/02</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12:08</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1392/08/02</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14:27</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1392/08/07</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14:11</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1.4</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1392/08/27</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14:30</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8.2</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0.7</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1392/08/28</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0:23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7.9</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1.15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en-US" sz="1200" b="1" u="none" strike="noStrike"/>
                        <a:t>nil</a:t>
                      </a:r>
                      <a:endParaRPr lang="en-US"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2.1</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1392/09/28</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2:00</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0.9</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en-US" sz="1200" b="1" u="none" strike="noStrike"/>
                        <a:t>nil</a:t>
                      </a:r>
                      <a:endParaRPr lang="en-US"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2.3</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1392/10/09</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18:40</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8.1</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1.25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0.7</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1392/10/19</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1:47</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7.9</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0.6</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1392/10/19</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12:36</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1.2</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en-US" sz="1200" b="1" u="none" strike="noStrike"/>
                        <a:t>nil</a:t>
                      </a:r>
                      <a:endParaRPr lang="en-US"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0.2</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1392/11/23</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2:00</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dirty="0"/>
                        <a:t>1.3</a:t>
                      </a:r>
                      <a:endParaRPr lang="fa-IR" sz="1200" b="1" i="0" u="none" strike="noStrike" dirty="0">
                        <a:solidFill>
                          <a:srgbClr val="000000"/>
                        </a:solidFill>
                        <a:latin typeface="Times New Roman"/>
                      </a:endParaRPr>
                    </a:p>
                  </a:txBody>
                  <a:tcPr marL="9525" marR="9525" marT="9525" marB="0" anchor="ctr"/>
                </a:tc>
                <a:tc>
                  <a:txBody>
                    <a:bodyPr/>
                    <a:lstStyle/>
                    <a:p>
                      <a:pPr algn="ctr" rtl="0" fontAlgn="ctr"/>
                      <a:r>
                        <a:rPr lang="fa-IR" sz="1200" b="1" u="none" strike="noStrike"/>
                        <a:t>40</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0.38</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1392/11/26</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dirty="0"/>
                        <a:t>3:02</a:t>
                      </a:r>
                      <a:endParaRPr lang="fa-IR" sz="1200" b="1" i="0" u="none" strike="noStrike" dirty="0">
                        <a:solidFill>
                          <a:srgbClr val="000000"/>
                        </a:solidFill>
                        <a:latin typeface="Times New Roman"/>
                      </a:endParaRPr>
                    </a:p>
                  </a:txBody>
                  <a:tcPr marL="9525" marR="9525" marT="9525" marB="0" anchor="ctr"/>
                </a:tc>
                <a:tc>
                  <a:txBody>
                    <a:bodyPr/>
                    <a:lstStyle/>
                    <a:p>
                      <a:pPr algn="ctr" rtl="0" fontAlgn="ctr"/>
                      <a:r>
                        <a:rPr lang="fa-IR" sz="1200" b="1" u="none" strike="noStrike"/>
                        <a:t>8.15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0.5</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1393/01/22</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2:03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1.3</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0.4</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1393/01/27</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19:21</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1393/01/28</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23:49</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1393/01/29</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16:00</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8.15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1.35</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dirty="0"/>
                        <a:t>-</a:t>
                      </a:r>
                      <a:endParaRPr lang="fa-IR" sz="1200" b="1" i="0" u="none" strike="noStrike" dirty="0">
                        <a:solidFill>
                          <a:srgbClr val="000000"/>
                        </a:solidFill>
                        <a:latin typeface="Times New Roman"/>
                      </a:endParaRPr>
                    </a:p>
                  </a:txBody>
                  <a:tcPr marL="9525" marR="9525" marT="9525" marB="0" anchor="ctr"/>
                </a:tc>
              </a:tr>
              <a:tr h="248420">
                <a:tc>
                  <a:txBody>
                    <a:bodyPr/>
                    <a:lstStyle/>
                    <a:p>
                      <a:pPr algn="ctr" rtl="0" fontAlgn="ctr"/>
                      <a:r>
                        <a:rPr lang="fa-IR" sz="1200" b="1" u="none" strike="noStrike"/>
                        <a:t>1393/03/23</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خارج از مدار</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a:t>22:12</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a:t>
                      </a:r>
                      <a:endParaRPr lang="fa-IR" sz="1200" b="1" i="0" u="none" strike="noStrike">
                        <a:solidFill>
                          <a:srgbClr val="000000"/>
                        </a:solidFill>
                        <a:latin typeface="Times New Roman"/>
                      </a:endParaRPr>
                    </a:p>
                  </a:txBody>
                  <a:tcPr marL="9525" marR="9525" marT="9525" marB="0" anchor="ctr"/>
                </a:tc>
              </a:tr>
              <a:tr h="245477">
                <a:tc>
                  <a:txBody>
                    <a:bodyPr/>
                    <a:lstStyle/>
                    <a:p>
                      <a:pPr algn="ctr" rtl="0" fontAlgn="ctr"/>
                      <a:r>
                        <a:rPr lang="fa-IR" sz="1200" b="1" u="none" strike="noStrike"/>
                        <a:t>1393/03/23</a:t>
                      </a:r>
                      <a:endParaRPr lang="fa-IR" sz="1200" b="1" i="0" u="none" strike="noStrike">
                        <a:solidFill>
                          <a:srgbClr val="000000"/>
                        </a:solidFill>
                        <a:latin typeface="Arial"/>
                      </a:endParaRPr>
                    </a:p>
                  </a:txBody>
                  <a:tcPr marL="9525" marR="9525" marT="9525" marB="0" anchor="ctr"/>
                </a:tc>
                <a:tc>
                  <a:txBody>
                    <a:bodyPr/>
                    <a:lstStyle/>
                    <a:p>
                      <a:pPr algn="ctr" rtl="1" fontAlgn="ctr"/>
                      <a:r>
                        <a:rPr lang="fa-IR" sz="1400" b="1" u="none" strike="noStrike"/>
                        <a:t>استارت</a:t>
                      </a:r>
                      <a:endParaRPr lang="fa-IR" sz="1400" b="1" i="0" u="none" strike="noStrike">
                        <a:solidFill>
                          <a:srgbClr val="000000"/>
                        </a:solidFill>
                        <a:latin typeface="B Zar"/>
                      </a:endParaRPr>
                    </a:p>
                  </a:txBody>
                  <a:tcPr marL="9525" marR="9525" marT="9525" marB="0" anchor="ctr"/>
                </a:tc>
                <a:tc>
                  <a:txBody>
                    <a:bodyPr/>
                    <a:lstStyle/>
                    <a:p>
                      <a:pPr algn="ctr" rtl="0" fontAlgn="ctr"/>
                      <a:r>
                        <a:rPr lang="fa-IR" sz="1200" b="1" u="none" strike="noStrike" dirty="0"/>
                        <a:t>-</a:t>
                      </a:r>
                      <a:endParaRPr lang="fa-IR" sz="1200" b="1" i="0" u="none" strike="noStrike" dirty="0">
                        <a:solidFill>
                          <a:srgbClr val="000000"/>
                        </a:solidFill>
                        <a:latin typeface="Times New Roman"/>
                      </a:endParaRPr>
                    </a:p>
                  </a:txBody>
                  <a:tcPr marL="9525" marR="9525" marT="9525" marB="0" anchor="ctr"/>
                </a:tc>
                <a:tc>
                  <a:txBody>
                    <a:bodyPr/>
                    <a:lstStyle/>
                    <a:p>
                      <a:pPr algn="ctr" rtl="0" fontAlgn="ctr"/>
                      <a:r>
                        <a:rPr lang="fa-IR" sz="1200" b="1" u="none" strike="noStrike"/>
                        <a:t>23:39</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a:t>7.9</a:t>
                      </a:r>
                      <a:endParaRPr lang="fa-IR"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dirty="0"/>
                        <a:t>2</a:t>
                      </a:r>
                      <a:endParaRPr lang="fa-IR" sz="1200" b="1" i="0" u="none" strike="noStrike" dirty="0">
                        <a:solidFill>
                          <a:srgbClr val="000000"/>
                        </a:solidFill>
                        <a:latin typeface="Times New Roman"/>
                      </a:endParaRPr>
                    </a:p>
                  </a:txBody>
                  <a:tcPr marL="9525" marR="9525" marT="9525" marB="0" anchor="ctr"/>
                </a:tc>
                <a:tc>
                  <a:txBody>
                    <a:bodyPr/>
                    <a:lstStyle/>
                    <a:p>
                      <a:pPr algn="ctr" rtl="0" fontAlgn="ctr"/>
                      <a:r>
                        <a:rPr lang="en-US" sz="1200" b="1" u="none" strike="noStrike"/>
                        <a:t>nil</a:t>
                      </a:r>
                      <a:endParaRPr lang="en-US" sz="1200" b="1" i="0" u="none" strike="noStrike">
                        <a:solidFill>
                          <a:srgbClr val="000000"/>
                        </a:solidFill>
                        <a:latin typeface="Times New Roman"/>
                      </a:endParaRPr>
                    </a:p>
                  </a:txBody>
                  <a:tcPr marL="9525" marR="9525" marT="9525" marB="0" anchor="ctr"/>
                </a:tc>
                <a:tc>
                  <a:txBody>
                    <a:bodyPr/>
                    <a:lstStyle/>
                    <a:p>
                      <a:pPr algn="ctr" rtl="0" fontAlgn="ctr"/>
                      <a:r>
                        <a:rPr lang="fa-IR" sz="1200" b="1" u="none" strike="noStrike" dirty="0"/>
                        <a:t>4.1</a:t>
                      </a:r>
                      <a:endParaRPr lang="fa-IR" sz="1200" b="1" i="0" u="none" strike="noStrike" dirty="0">
                        <a:solidFill>
                          <a:srgbClr val="000000"/>
                        </a:solidFill>
                        <a:latin typeface="Times New Roman"/>
                      </a:endParaRPr>
                    </a:p>
                  </a:txBody>
                  <a:tcPr marL="9525" marR="9525" marT="9525" marB="0" anchor="ctr"/>
                </a:tc>
              </a:tr>
            </a:tbl>
          </a:graphicData>
        </a:graphic>
      </p:graphicFrame>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fa-IR" sz="4800" dirty="0" smtClean="0">
                <a:cs typeface="B Zar" pitchFamily="2" charset="-78"/>
              </a:rPr>
              <a:t>ضخامت سنجي</a:t>
            </a:r>
            <a:endParaRPr lang="fa-IR" sz="4800" dirty="0">
              <a:cs typeface="B Zar" pitchFamily="2" charset="-78"/>
            </a:endParaRPr>
          </a:p>
        </p:txBody>
      </p:sp>
      <p:pic>
        <p:nvPicPr>
          <p:cNvPr id="7" name="Content Placeholder 6" descr="G:\BACK UP 91.04.01\STEAM\DOCUMENT\THE BEST OF IMAGES\HRSG\سوابق نشتي از بويلرها\93.05.10     ك عدد هارپ كور گديد در بالاي بويلر 5 نشتي اب از محل اتصال  FIN TUBE به هدر اصلي HP.ECO2\3\IMG_2958.jpg"/>
          <p:cNvPicPr>
            <a:picLocks noGrp="1"/>
          </p:cNvPicPr>
          <p:nvPr>
            <p:ph sz="quarter" idx="2"/>
          </p:nvPr>
        </p:nvPicPr>
        <p:blipFill>
          <a:blip r:embed="rId2" cstate="print"/>
          <a:srcRect/>
          <a:stretch>
            <a:fillRect/>
          </a:stretch>
        </p:blipFill>
        <p:spPr bwMode="auto">
          <a:xfrm>
            <a:off x="381000" y="2971800"/>
            <a:ext cx="3810000" cy="2895600"/>
          </a:xfrm>
          <a:prstGeom prst="rect">
            <a:avLst/>
          </a:prstGeom>
          <a:noFill/>
          <a:ln w="9525">
            <a:noFill/>
            <a:miter lim="800000"/>
            <a:headEnd/>
            <a:tailEnd/>
          </a:ln>
        </p:spPr>
      </p:pic>
      <p:sp>
        <p:nvSpPr>
          <p:cNvPr id="8" name="Text Placeholder 2"/>
          <p:cNvSpPr>
            <a:spLocks noGrp="1"/>
          </p:cNvSpPr>
          <p:nvPr>
            <p:ph sz="quarter" idx="4"/>
          </p:nvPr>
        </p:nvSpPr>
        <p:spPr>
          <a:xfrm>
            <a:off x="381001" y="762000"/>
            <a:ext cx="8229599" cy="1298906"/>
          </a:xfrm>
        </p:spPr>
        <p:txBody>
          <a:bodyPr>
            <a:noAutofit/>
          </a:bodyPr>
          <a:lstStyle/>
          <a:p>
            <a:pPr algn="just"/>
            <a:r>
              <a:rPr lang="ar-SA" dirty="0" smtClean="0">
                <a:cs typeface="B Zar" pitchFamily="2" charset="-78"/>
              </a:rPr>
              <a:t>ضخامت سنجي انجام شده و </a:t>
            </a:r>
            <a:r>
              <a:rPr lang="fa-IR" dirty="0" smtClean="0">
                <a:cs typeface="B Zar" pitchFamily="2" charset="-78"/>
              </a:rPr>
              <a:t>نتايج گزارش</a:t>
            </a:r>
            <a:r>
              <a:rPr lang="ar-SA" dirty="0" smtClean="0">
                <a:cs typeface="B Zar" pitchFamily="2" charset="-78"/>
              </a:rPr>
              <a:t> شده مويد اين مطلب مي باشد  كه با وجود ترموكوپل در ورودي </a:t>
            </a:r>
            <a:r>
              <a:rPr lang="en-US" dirty="0" smtClean="0">
                <a:cs typeface="B Zar" pitchFamily="2" charset="-78"/>
              </a:rPr>
              <a:t>  </a:t>
            </a:r>
            <a:r>
              <a:rPr lang="en-US" dirty="0" smtClean="0">
                <a:latin typeface="Times New Roman" pitchFamily="18" charset="0"/>
                <a:cs typeface="Times New Roman" pitchFamily="18" charset="0"/>
              </a:rPr>
              <a:t>HP Eco</a:t>
            </a:r>
            <a:r>
              <a:rPr lang="en-US" baseline="30000" dirty="0" smtClean="0">
                <a:latin typeface="Times New Roman" pitchFamily="18" charset="0"/>
                <a:cs typeface="Times New Roman" pitchFamily="18" charset="0"/>
              </a:rPr>
              <a:t>1</a:t>
            </a:r>
            <a:r>
              <a:rPr lang="ar-SA" dirty="0" smtClean="0">
                <a:cs typeface="B Zar" pitchFamily="2" charset="-78"/>
              </a:rPr>
              <a:t>و خروجي </a:t>
            </a:r>
            <a:r>
              <a:rPr lang="en-US" dirty="0" smtClean="0">
                <a:latin typeface="Times New Roman" pitchFamily="18" charset="0"/>
                <a:cs typeface="Times New Roman" pitchFamily="18" charset="0"/>
              </a:rPr>
              <a:t>HP Eco</a:t>
            </a:r>
            <a:r>
              <a:rPr lang="en-US" baseline="30000" dirty="0" smtClean="0">
                <a:latin typeface="Times New Roman" pitchFamily="18" charset="0"/>
                <a:cs typeface="Times New Roman" pitchFamily="18" charset="0"/>
              </a:rPr>
              <a:t>2</a:t>
            </a:r>
            <a:r>
              <a:rPr lang="ar-SA" dirty="0" smtClean="0">
                <a:cs typeface="B Zar" pitchFamily="2" charset="-78"/>
              </a:rPr>
              <a:t>  ميتوان ميزان تغييرات دماي آب را دنبال كرد </a:t>
            </a:r>
            <a:r>
              <a:rPr lang="fa-IR" dirty="0" smtClean="0">
                <a:cs typeface="B Zar" pitchFamily="2" charset="-78"/>
              </a:rPr>
              <a:t>.</a:t>
            </a:r>
          </a:p>
          <a:p>
            <a:pPr algn="just"/>
            <a:endParaRPr lang="fa-IR" dirty="0">
              <a:cs typeface="B Zar" pitchFamily="2" charset="-78"/>
            </a:endParaRPr>
          </a:p>
        </p:txBody>
      </p:sp>
      <p:pic>
        <p:nvPicPr>
          <p:cNvPr id="9" name="Picture 8" descr="G:\BACK UP 91.04.01\STEAM\DOCUMENT\THE BEST OF IMAGES\HRSG\سوابق نشتي از بويلرها\93.05.10     ك عدد هارپ كور گديد در بالاي بويلر 5 نشتي اب از محل اتصال  FIN TUBE به هدر اصلي HP.ECO2\3\IMG_2960.jpg"/>
          <p:cNvPicPr/>
          <p:nvPr/>
        </p:nvPicPr>
        <p:blipFill>
          <a:blip r:embed="rId3" cstate="print"/>
          <a:srcRect/>
          <a:stretch>
            <a:fillRect/>
          </a:stretch>
        </p:blipFill>
        <p:spPr bwMode="auto">
          <a:xfrm>
            <a:off x="4495800" y="2971800"/>
            <a:ext cx="4084955" cy="2847618"/>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208384718"/>
              </p:ext>
            </p:extLst>
          </p:nvPr>
        </p:nvGraphicFramePr>
        <p:xfrm>
          <a:off x="304800" y="76201"/>
          <a:ext cx="6629400" cy="6791325"/>
        </p:xfrm>
        <a:graphic>
          <a:graphicData uri="http://schemas.openxmlformats.org/drawingml/2006/table">
            <a:tbl>
              <a:tblPr rtl="1" firstRow="1" bandRow="1">
                <a:tableStyleId>{5C22544A-7EE6-4342-B048-85BDC9FD1C3A}</a:tableStyleId>
              </a:tblPr>
              <a:tblGrid>
                <a:gridCol w="736600"/>
                <a:gridCol w="736600"/>
                <a:gridCol w="736600"/>
                <a:gridCol w="736600"/>
                <a:gridCol w="736600"/>
                <a:gridCol w="736600"/>
                <a:gridCol w="736600"/>
                <a:gridCol w="736600"/>
                <a:gridCol w="736600"/>
              </a:tblGrid>
              <a:tr h="152109">
                <a:tc gridSpan="3">
                  <a:txBody>
                    <a:bodyPr/>
                    <a:lstStyle/>
                    <a:p>
                      <a:pPr algn="ctr" rtl="1" fontAlgn="ctr"/>
                      <a:r>
                        <a:rPr lang="fa-IR" sz="1000" b="1" i="0" u="none" strike="noStrike" dirty="0">
                          <a:solidFill>
                            <a:srgbClr val="000000"/>
                          </a:solidFill>
                          <a:latin typeface="B Zar"/>
                        </a:rPr>
                        <a:t>تيوب هاي هارپ </a:t>
                      </a:r>
                      <a:r>
                        <a:rPr lang="en-US" sz="1000" b="1" i="0" u="none" strike="noStrike" dirty="0">
                          <a:solidFill>
                            <a:srgbClr val="000000"/>
                          </a:solidFill>
                          <a:latin typeface="B Zar"/>
                        </a:rPr>
                        <a:t>B </a:t>
                      </a:r>
                      <a:r>
                        <a:rPr lang="fa-IR" sz="1000" b="1" i="0" u="none" strike="noStrike" dirty="0">
                          <a:solidFill>
                            <a:srgbClr val="000000"/>
                          </a:solidFill>
                          <a:latin typeface="B Zar"/>
                        </a:rPr>
                        <a:t>رديف اول هدر بالا</a:t>
                      </a:r>
                    </a:p>
                  </a:txBody>
                  <a:tcPr marL="9525" marR="9525" marT="9525" marB="0" anchor="ctr"/>
                </a:tc>
                <a:tc hMerge="1">
                  <a:txBody>
                    <a:bodyPr/>
                    <a:lstStyle/>
                    <a:p>
                      <a:pPr rtl="1"/>
                      <a:endParaRPr lang="fa-IR"/>
                    </a:p>
                  </a:txBody>
                  <a:tcPr/>
                </a:tc>
                <a:tc hMerge="1">
                  <a:txBody>
                    <a:bodyPr/>
                    <a:lstStyle/>
                    <a:p>
                      <a:pPr rtl="1"/>
                      <a:endParaRPr lang="fa-IR"/>
                    </a:p>
                  </a:txBody>
                  <a:tcPr/>
                </a:tc>
                <a:tc gridSpan="3">
                  <a:txBody>
                    <a:bodyPr/>
                    <a:lstStyle/>
                    <a:p>
                      <a:pPr algn="ctr" rtl="1" fontAlgn="ctr"/>
                      <a:r>
                        <a:rPr lang="fa-IR" sz="1000" b="1" i="0" u="none" strike="noStrike">
                          <a:solidFill>
                            <a:srgbClr val="000000"/>
                          </a:solidFill>
                          <a:latin typeface="B Zar"/>
                        </a:rPr>
                        <a:t>تيوب هاي هارپ </a:t>
                      </a:r>
                      <a:r>
                        <a:rPr lang="en-US" sz="1000" b="1" i="0" u="none" strike="noStrike">
                          <a:solidFill>
                            <a:srgbClr val="000000"/>
                          </a:solidFill>
                          <a:latin typeface="B Zar"/>
                        </a:rPr>
                        <a:t>B </a:t>
                      </a:r>
                      <a:r>
                        <a:rPr lang="fa-IR" sz="1000" b="1" i="0" u="none" strike="noStrike">
                          <a:solidFill>
                            <a:srgbClr val="000000"/>
                          </a:solidFill>
                          <a:latin typeface="B Zar"/>
                        </a:rPr>
                        <a:t>رديف سوم هدر بالا</a:t>
                      </a:r>
                    </a:p>
                  </a:txBody>
                  <a:tcPr marL="9525" marR="9525" marT="9525" marB="0" anchor="ctr"/>
                </a:tc>
                <a:tc hMerge="1">
                  <a:txBody>
                    <a:bodyPr/>
                    <a:lstStyle/>
                    <a:p>
                      <a:pPr rtl="1"/>
                      <a:endParaRPr lang="fa-IR"/>
                    </a:p>
                  </a:txBody>
                  <a:tcPr/>
                </a:tc>
                <a:tc hMerge="1">
                  <a:txBody>
                    <a:bodyPr/>
                    <a:lstStyle/>
                    <a:p>
                      <a:pPr rtl="1"/>
                      <a:endParaRPr lang="fa-IR"/>
                    </a:p>
                  </a:txBody>
                  <a:tcPr/>
                </a:tc>
                <a:tc gridSpan="3">
                  <a:txBody>
                    <a:bodyPr/>
                    <a:lstStyle/>
                    <a:p>
                      <a:pPr algn="ctr" rtl="1" fontAlgn="ctr"/>
                      <a:r>
                        <a:rPr lang="fa-IR" sz="1000" b="1" i="0" u="none" strike="noStrike">
                          <a:solidFill>
                            <a:srgbClr val="000000"/>
                          </a:solidFill>
                          <a:latin typeface="B Zar"/>
                        </a:rPr>
                        <a:t>تيوب هاي هارپ </a:t>
                      </a:r>
                      <a:r>
                        <a:rPr lang="en-US" sz="1000" b="1" i="0" u="none" strike="noStrike">
                          <a:solidFill>
                            <a:srgbClr val="000000"/>
                          </a:solidFill>
                          <a:latin typeface="B Zar"/>
                        </a:rPr>
                        <a:t>A </a:t>
                      </a:r>
                      <a:r>
                        <a:rPr lang="fa-IR" sz="1000" b="1" i="0" u="none" strike="noStrike">
                          <a:solidFill>
                            <a:srgbClr val="000000"/>
                          </a:solidFill>
                          <a:latin typeface="B Zar"/>
                        </a:rPr>
                        <a:t>رديف اول هدر بالا</a:t>
                      </a:r>
                    </a:p>
                  </a:txBody>
                  <a:tcPr marL="9525" marR="9525" marT="9525" marB="0" anchor="ctr"/>
                </a:tc>
                <a:tc hMerge="1">
                  <a:txBody>
                    <a:bodyPr/>
                    <a:lstStyle/>
                    <a:p>
                      <a:pPr rtl="1"/>
                      <a:endParaRPr lang="fa-IR"/>
                    </a:p>
                  </a:txBody>
                  <a:tcPr/>
                </a:tc>
                <a:tc hMerge="1">
                  <a:txBody>
                    <a:bodyPr/>
                    <a:lstStyle/>
                    <a:p>
                      <a:pPr rtl="1"/>
                      <a:endParaRPr lang="fa-IR"/>
                    </a:p>
                  </a:txBody>
                  <a:tcPr/>
                </a:tc>
              </a:tr>
              <a:tr h="295271">
                <a:tc>
                  <a:txBody>
                    <a:bodyPr/>
                    <a:lstStyle/>
                    <a:p>
                      <a:pPr algn="ctr" rtl="1" fontAlgn="ctr"/>
                      <a:r>
                        <a:rPr lang="fa-IR" sz="1000" b="1" i="0" u="none" strike="noStrike">
                          <a:solidFill>
                            <a:srgbClr val="000000"/>
                          </a:solidFill>
                          <a:latin typeface="B Zar"/>
                          <a:cs typeface="B Zar" pitchFamily="2" charset="-78"/>
                        </a:rPr>
                        <a:t>رديف تيوب</a:t>
                      </a:r>
                    </a:p>
                  </a:txBody>
                  <a:tcPr marL="9525" marR="9525" marT="9525" marB="0" anchor="ctr"/>
                </a:tc>
                <a:tc>
                  <a:txBody>
                    <a:bodyPr/>
                    <a:lstStyle/>
                    <a:p>
                      <a:pPr algn="ctr" rtl="1" fontAlgn="ctr"/>
                      <a:r>
                        <a:rPr lang="fa-IR" sz="1000" b="1" i="0" u="none" strike="noStrike">
                          <a:solidFill>
                            <a:srgbClr val="000000"/>
                          </a:solidFill>
                          <a:latin typeface="B Zar"/>
                          <a:cs typeface="B Zar" pitchFamily="2" charset="-78"/>
                        </a:rPr>
                        <a:t>ضخامت اسمي</a:t>
                      </a:r>
                    </a:p>
                  </a:txBody>
                  <a:tcPr marL="9525" marR="9525" marT="9525" marB="0" anchor="ctr"/>
                </a:tc>
                <a:tc>
                  <a:txBody>
                    <a:bodyPr/>
                    <a:lstStyle/>
                    <a:p>
                      <a:pPr algn="ctr" rtl="1" fontAlgn="ctr"/>
                      <a:r>
                        <a:rPr lang="fa-IR" sz="1000" b="1" i="0" u="none" strike="noStrike" dirty="0">
                          <a:solidFill>
                            <a:srgbClr val="000000"/>
                          </a:solidFill>
                          <a:latin typeface="B Zar"/>
                          <a:cs typeface="B Zar" pitchFamily="2" charset="-78"/>
                        </a:rPr>
                        <a:t>    ضخامت واقعي   </a:t>
                      </a:r>
                      <a:r>
                        <a:rPr lang="fa-IR" sz="1000" b="1" i="0" u="none" strike="noStrike" dirty="0" smtClean="0">
                          <a:solidFill>
                            <a:srgbClr val="000000"/>
                          </a:solidFill>
                          <a:latin typeface="B Zar"/>
                          <a:cs typeface="B Zar" pitchFamily="2" charset="-78"/>
                        </a:rPr>
                        <a:t> </a:t>
                      </a:r>
                      <a:r>
                        <a:rPr lang="fa-IR" sz="1000" b="1" i="0" u="none" strike="noStrike" dirty="0">
                          <a:solidFill>
                            <a:srgbClr val="000000"/>
                          </a:solidFill>
                          <a:latin typeface="B Zar"/>
                          <a:cs typeface="B Zar" pitchFamily="2" charset="-78"/>
                        </a:rPr>
                        <a:t>از سه نقطه تيوب </a:t>
                      </a:r>
                    </a:p>
                  </a:txBody>
                  <a:tcPr marL="9525" marR="9525" marT="9525" marB="0" anchor="ctr"/>
                </a:tc>
                <a:tc>
                  <a:txBody>
                    <a:bodyPr/>
                    <a:lstStyle/>
                    <a:p>
                      <a:pPr algn="ctr" rtl="1" fontAlgn="ctr"/>
                      <a:r>
                        <a:rPr lang="fa-IR" sz="1000" b="1" i="0" u="none" strike="noStrike">
                          <a:solidFill>
                            <a:srgbClr val="000000"/>
                          </a:solidFill>
                          <a:latin typeface="B Zar"/>
                          <a:cs typeface="B Zar" pitchFamily="2" charset="-78"/>
                        </a:rPr>
                        <a:t>رديف تيوب</a:t>
                      </a:r>
                    </a:p>
                  </a:txBody>
                  <a:tcPr marL="9525" marR="9525" marT="9525" marB="0" anchor="ctr"/>
                </a:tc>
                <a:tc>
                  <a:txBody>
                    <a:bodyPr/>
                    <a:lstStyle/>
                    <a:p>
                      <a:pPr algn="ctr" rtl="1" fontAlgn="ctr"/>
                      <a:r>
                        <a:rPr lang="fa-IR" sz="1000" b="1" i="0" u="none" strike="noStrike">
                          <a:solidFill>
                            <a:srgbClr val="000000"/>
                          </a:solidFill>
                          <a:latin typeface="B Zar"/>
                          <a:cs typeface="B Zar" pitchFamily="2" charset="-78"/>
                        </a:rPr>
                        <a:t>ضخامت اسمي</a:t>
                      </a:r>
                    </a:p>
                  </a:txBody>
                  <a:tcPr marL="9525" marR="9525" marT="9525" marB="0" anchor="ctr"/>
                </a:tc>
                <a:tc>
                  <a:txBody>
                    <a:bodyPr/>
                    <a:lstStyle/>
                    <a:p>
                      <a:pPr algn="ctr" rtl="1" fontAlgn="ctr"/>
                      <a:r>
                        <a:rPr lang="fa-IR" sz="1000" b="1" i="0" u="none" strike="noStrike" dirty="0" smtClean="0">
                          <a:solidFill>
                            <a:srgbClr val="000000"/>
                          </a:solidFill>
                          <a:latin typeface="B Zar"/>
                          <a:cs typeface="B Zar" pitchFamily="2" charset="-78"/>
                        </a:rPr>
                        <a:t>ضخامت </a:t>
                      </a:r>
                      <a:r>
                        <a:rPr lang="fa-IR" sz="1000" b="1" i="0" u="none" strike="noStrike" dirty="0">
                          <a:solidFill>
                            <a:srgbClr val="000000"/>
                          </a:solidFill>
                          <a:latin typeface="B Zar"/>
                          <a:cs typeface="B Zar" pitchFamily="2" charset="-78"/>
                        </a:rPr>
                        <a:t>واقعي   </a:t>
                      </a:r>
                      <a:r>
                        <a:rPr lang="fa-IR" sz="1000" b="1" i="0" u="none" strike="noStrike" baseline="0" dirty="0" smtClean="0">
                          <a:solidFill>
                            <a:srgbClr val="000000"/>
                          </a:solidFill>
                          <a:latin typeface="B Zar"/>
                          <a:cs typeface="B Zar" pitchFamily="2" charset="-78"/>
                        </a:rPr>
                        <a:t> </a:t>
                      </a:r>
                      <a:r>
                        <a:rPr lang="fa-IR" sz="1000" b="1" i="0" u="none" strike="noStrike" dirty="0" smtClean="0">
                          <a:solidFill>
                            <a:srgbClr val="000000"/>
                          </a:solidFill>
                          <a:latin typeface="B Zar"/>
                          <a:cs typeface="B Zar" pitchFamily="2" charset="-78"/>
                        </a:rPr>
                        <a:t>از </a:t>
                      </a:r>
                      <a:r>
                        <a:rPr lang="fa-IR" sz="1000" b="1" i="0" u="none" strike="noStrike" dirty="0">
                          <a:solidFill>
                            <a:srgbClr val="000000"/>
                          </a:solidFill>
                          <a:latin typeface="B Zar"/>
                          <a:cs typeface="B Zar" pitchFamily="2" charset="-78"/>
                        </a:rPr>
                        <a:t>دو نقطه تيوب </a:t>
                      </a:r>
                    </a:p>
                  </a:txBody>
                  <a:tcPr marL="9525" marR="9525" marT="9525" marB="0" anchor="ctr"/>
                </a:tc>
                <a:tc>
                  <a:txBody>
                    <a:bodyPr/>
                    <a:lstStyle/>
                    <a:p>
                      <a:pPr algn="ctr" rtl="1" fontAlgn="ctr"/>
                      <a:r>
                        <a:rPr lang="fa-IR" sz="1000" b="1" i="0" u="none" strike="noStrike">
                          <a:solidFill>
                            <a:srgbClr val="000000"/>
                          </a:solidFill>
                          <a:latin typeface="B Zar"/>
                          <a:cs typeface="B Zar" pitchFamily="2" charset="-78"/>
                        </a:rPr>
                        <a:t>رديف تيوب</a:t>
                      </a:r>
                    </a:p>
                  </a:txBody>
                  <a:tcPr marL="9525" marR="9525" marT="9525" marB="0" anchor="ctr"/>
                </a:tc>
                <a:tc>
                  <a:txBody>
                    <a:bodyPr/>
                    <a:lstStyle/>
                    <a:p>
                      <a:pPr algn="ctr" rtl="1" fontAlgn="ctr"/>
                      <a:r>
                        <a:rPr lang="fa-IR" sz="1000" b="1" i="0" u="none" strike="noStrike">
                          <a:solidFill>
                            <a:srgbClr val="000000"/>
                          </a:solidFill>
                          <a:latin typeface="B Zar"/>
                          <a:cs typeface="B Zar" pitchFamily="2" charset="-78"/>
                        </a:rPr>
                        <a:t>ضخامت اسمي</a:t>
                      </a:r>
                    </a:p>
                  </a:txBody>
                  <a:tcPr marL="9525" marR="9525" marT="9525" marB="0" anchor="ctr"/>
                </a:tc>
                <a:tc>
                  <a:txBody>
                    <a:bodyPr/>
                    <a:lstStyle/>
                    <a:p>
                      <a:pPr algn="ctr" rtl="1" fontAlgn="ctr"/>
                      <a:r>
                        <a:rPr lang="fa-IR" sz="1000" b="1" i="0" u="none" strike="noStrike" dirty="0">
                          <a:solidFill>
                            <a:srgbClr val="000000"/>
                          </a:solidFill>
                          <a:latin typeface="B Zar"/>
                          <a:cs typeface="B Zar" pitchFamily="2" charset="-78"/>
                        </a:rPr>
                        <a:t>   ضخامت واقعي   </a:t>
                      </a:r>
                      <a:r>
                        <a:rPr lang="fa-IR" sz="1000" b="1" i="0" u="none" strike="noStrike" dirty="0" smtClean="0">
                          <a:solidFill>
                            <a:srgbClr val="000000"/>
                          </a:solidFill>
                          <a:latin typeface="B Zar"/>
                          <a:cs typeface="B Zar" pitchFamily="2" charset="-78"/>
                        </a:rPr>
                        <a:t> </a:t>
                      </a:r>
                      <a:r>
                        <a:rPr lang="fa-IR" sz="1000" b="1" i="0" u="none" strike="noStrike" dirty="0">
                          <a:solidFill>
                            <a:srgbClr val="000000"/>
                          </a:solidFill>
                          <a:latin typeface="B Zar"/>
                          <a:cs typeface="B Zar" pitchFamily="2" charset="-78"/>
                        </a:rPr>
                        <a:t>از سه نقطه تيوب </a:t>
                      </a:r>
                    </a:p>
                  </a:txBody>
                  <a:tcPr marL="9525" marR="9525" marT="9525" marB="0" anchor="ctr"/>
                </a:tc>
              </a:tr>
              <a:tr h="154460">
                <a:tc>
                  <a:txBody>
                    <a:bodyPr/>
                    <a:lstStyle/>
                    <a:p>
                      <a:pPr algn="ctr" fontAlgn="ctr"/>
                      <a:r>
                        <a:rPr lang="fa-IR" sz="1000" b="1" i="0" u="none" strike="noStrike">
                          <a:solidFill>
                            <a:srgbClr val="000000"/>
                          </a:solidFill>
                          <a:latin typeface="Times New Roman"/>
                        </a:rPr>
                        <a:t>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3.1-3-3.4</a:t>
                      </a:r>
                    </a:p>
                  </a:txBody>
                  <a:tcPr marL="9525" marR="9525" marT="9525" marB="0" anchor="ctr"/>
                </a:tc>
                <a:tc>
                  <a:txBody>
                    <a:bodyPr/>
                    <a:lstStyle/>
                    <a:p>
                      <a:pPr algn="ctr" fontAlgn="ctr"/>
                      <a:r>
                        <a:rPr lang="fa-IR" sz="1000" b="1" i="0" u="none" strike="noStrike">
                          <a:solidFill>
                            <a:srgbClr val="000000"/>
                          </a:solidFill>
                          <a:latin typeface="Times New Roman"/>
                        </a:rPr>
                        <a:t>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3.2-3.4</a:t>
                      </a:r>
                    </a:p>
                  </a:txBody>
                  <a:tcPr marL="9525" marR="9525" marT="9525" marB="0" anchor="ctr"/>
                </a:tc>
                <a:tc>
                  <a:txBody>
                    <a:bodyPr/>
                    <a:lstStyle/>
                    <a:p>
                      <a:pPr algn="ctr" fontAlgn="ctr"/>
                      <a:r>
                        <a:rPr lang="fa-IR" sz="1000" b="1" i="0" u="none" strike="noStrike">
                          <a:solidFill>
                            <a:srgbClr val="000000"/>
                          </a:solidFill>
                          <a:latin typeface="Times New Roman"/>
                        </a:rPr>
                        <a:t>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3.2-3.4-3.5</a:t>
                      </a:r>
                    </a:p>
                  </a:txBody>
                  <a:tcPr marL="9525" marR="9525" marT="9525" marB="0" anchor="ctr"/>
                </a:tc>
              </a:tr>
              <a:tr h="154460">
                <a:tc>
                  <a:txBody>
                    <a:bodyPr/>
                    <a:lstStyle/>
                    <a:p>
                      <a:pPr algn="ctr" fontAlgn="ctr"/>
                      <a:r>
                        <a:rPr lang="fa-IR" sz="1000" b="1" i="0" u="none" strike="noStrike">
                          <a:solidFill>
                            <a:srgbClr val="000000"/>
                          </a:solidFill>
                          <a:latin typeface="Times New Roman"/>
                        </a:rPr>
                        <a:t>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2.2-2.5-3.1</a:t>
                      </a:r>
                    </a:p>
                  </a:txBody>
                  <a:tcPr marL="9525" marR="9525" marT="9525" marB="0" anchor="ctr"/>
                </a:tc>
                <a:tc>
                  <a:txBody>
                    <a:bodyPr/>
                    <a:lstStyle/>
                    <a:p>
                      <a:pPr algn="ctr" fontAlgn="ctr"/>
                      <a:r>
                        <a:rPr lang="fa-IR" sz="1000" b="1" i="0" u="none" strike="noStrike">
                          <a:solidFill>
                            <a:srgbClr val="000000"/>
                          </a:solidFill>
                          <a:latin typeface="Times New Roman"/>
                        </a:rPr>
                        <a:t>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2.3-3</a:t>
                      </a:r>
                    </a:p>
                  </a:txBody>
                  <a:tcPr marL="9525" marR="9525" marT="9525" marB="0" anchor="ctr"/>
                </a:tc>
                <a:tc>
                  <a:txBody>
                    <a:bodyPr/>
                    <a:lstStyle/>
                    <a:p>
                      <a:pPr algn="ctr" fontAlgn="ctr"/>
                      <a:r>
                        <a:rPr lang="fa-IR" sz="1000" b="1" i="0" u="none" strike="noStrike">
                          <a:solidFill>
                            <a:srgbClr val="000000"/>
                          </a:solidFill>
                          <a:latin typeface="Times New Roman"/>
                        </a:rPr>
                        <a:t>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3-3.4-3.6</a:t>
                      </a:r>
                    </a:p>
                  </a:txBody>
                  <a:tcPr marL="9525" marR="9525" marT="9525" marB="0" anchor="ctr"/>
                </a:tc>
              </a:tr>
              <a:tr h="154460">
                <a:tc>
                  <a:txBody>
                    <a:bodyPr/>
                    <a:lstStyle/>
                    <a:p>
                      <a:pPr algn="ctr" fontAlgn="ctr"/>
                      <a:r>
                        <a:rPr lang="fa-IR" sz="1000" b="1" i="0" u="none" strike="noStrike">
                          <a:solidFill>
                            <a:srgbClr val="000000"/>
                          </a:solidFill>
                          <a:latin typeface="Times New Roman"/>
                        </a:rPr>
                        <a:t>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2.5-2.7-3.2</a:t>
                      </a:r>
                    </a:p>
                  </a:txBody>
                  <a:tcPr marL="9525" marR="9525" marT="9525" marB="0" anchor="ctr"/>
                </a:tc>
                <a:tc>
                  <a:txBody>
                    <a:bodyPr/>
                    <a:lstStyle/>
                    <a:p>
                      <a:pPr algn="ctr" fontAlgn="ctr"/>
                      <a:r>
                        <a:rPr lang="fa-IR" sz="1000" b="1" i="0" u="none" strike="noStrike">
                          <a:solidFill>
                            <a:srgbClr val="000000"/>
                          </a:solidFill>
                          <a:latin typeface="Times New Roman"/>
                        </a:rPr>
                        <a:t>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2.7-3.2</a:t>
                      </a:r>
                    </a:p>
                  </a:txBody>
                  <a:tcPr marL="9525" marR="9525" marT="9525" marB="0" anchor="ctr"/>
                </a:tc>
                <a:tc>
                  <a:txBody>
                    <a:bodyPr/>
                    <a:lstStyle/>
                    <a:p>
                      <a:pPr algn="ctr" fontAlgn="ctr"/>
                      <a:r>
                        <a:rPr lang="fa-IR" sz="1000" b="1" i="0" u="none" strike="noStrike">
                          <a:solidFill>
                            <a:srgbClr val="000000"/>
                          </a:solidFill>
                          <a:latin typeface="Times New Roman"/>
                        </a:rPr>
                        <a:t>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3.3-3.6-3.6</a:t>
                      </a:r>
                    </a:p>
                  </a:txBody>
                  <a:tcPr marL="9525" marR="9525" marT="9525" marB="0" anchor="ctr"/>
                </a:tc>
              </a:tr>
              <a:tr h="154460">
                <a:tc>
                  <a:txBody>
                    <a:bodyPr/>
                    <a:lstStyle/>
                    <a:p>
                      <a:pPr algn="ctr" fontAlgn="ctr"/>
                      <a:r>
                        <a:rPr lang="fa-IR" sz="1000" b="1" i="0" u="none" strike="noStrike">
                          <a:solidFill>
                            <a:srgbClr val="000000"/>
                          </a:solidFill>
                          <a:latin typeface="Times New Roman"/>
                        </a:rPr>
                        <a:t>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2.7-2.7-3.1</a:t>
                      </a:r>
                    </a:p>
                  </a:txBody>
                  <a:tcPr marL="9525" marR="9525" marT="9525" marB="0" anchor="ctr"/>
                </a:tc>
                <a:tc>
                  <a:txBody>
                    <a:bodyPr/>
                    <a:lstStyle/>
                    <a:p>
                      <a:pPr algn="ctr" fontAlgn="ctr"/>
                      <a:r>
                        <a:rPr lang="fa-IR" sz="1000" b="1" i="0" u="none" strike="noStrike">
                          <a:solidFill>
                            <a:srgbClr val="000000"/>
                          </a:solidFill>
                          <a:latin typeface="Times New Roman"/>
                        </a:rPr>
                        <a:t>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2.9-3.2</a:t>
                      </a:r>
                    </a:p>
                  </a:txBody>
                  <a:tcPr marL="9525" marR="9525" marT="9525" marB="0" anchor="ctr"/>
                </a:tc>
                <a:tc>
                  <a:txBody>
                    <a:bodyPr/>
                    <a:lstStyle/>
                    <a:p>
                      <a:pPr algn="ctr" fontAlgn="ctr"/>
                      <a:r>
                        <a:rPr lang="fa-IR" sz="1000" b="1" i="0" u="none" strike="noStrike">
                          <a:solidFill>
                            <a:srgbClr val="000000"/>
                          </a:solidFill>
                          <a:latin typeface="Times New Roman"/>
                        </a:rPr>
                        <a:t>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2.6-3.2-3.5</a:t>
                      </a:r>
                    </a:p>
                  </a:txBody>
                  <a:tcPr marL="9525" marR="9525" marT="9525" marB="0" anchor="ctr"/>
                </a:tc>
              </a:tr>
              <a:tr h="154460">
                <a:tc>
                  <a:txBody>
                    <a:bodyPr/>
                    <a:lstStyle/>
                    <a:p>
                      <a:pPr algn="ctr" fontAlgn="ctr"/>
                      <a:r>
                        <a:rPr lang="fa-IR" sz="1000" b="1" i="0" u="none" strike="noStrike">
                          <a:solidFill>
                            <a:srgbClr val="000000"/>
                          </a:solidFill>
                          <a:latin typeface="Times New Roman"/>
                        </a:rPr>
                        <a:t>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2.3-2.6-2.9</a:t>
                      </a:r>
                    </a:p>
                  </a:txBody>
                  <a:tcPr marL="9525" marR="9525" marT="9525" marB="0" anchor="ctr"/>
                </a:tc>
                <a:tc>
                  <a:txBody>
                    <a:bodyPr/>
                    <a:lstStyle/>
                    <a:p>
                      <a:pPr algn="ctr" fontAlgn="ctr"/>
                      <a:r>
                        <a:rPr lang="fa-IR" sz="1000" b="1" i="0" u="none" strike="noStrike">
                          <a:solidFill>
                            <a:srgbClr val="000000"/>
                          </a:solidFill>
                          <a:latin typeface="Times New Roman"/>
                        </a:rPr>
                        <a:t>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3.3-3.5-3.7</a:t>
                      </a:r>
                    </a:p>
                  </a:txBody>
                  <a:tcPr marL="9525" marR="9525" marT="9525" marB="0" anchor="ctr"/>
                </a:tc>
              </a:tr>
              <a:tr h="154460">
                <a:tc>
                  <a:txBody>
                    <a:bodyPr/>
                    <a:lstStyle/>
                    <a:p>
                      <a:pPr algn="ctr" fontAlgn="ctr"/>
                      <a:r>
                        <a:rPr lang="fa-IR" sz="1000" b="1" i="0" u="none" strike="noStrike">
                          <a:solidFill>
                            <a:srgbClr val="000000"/>
                          </a:solidFill>
                          <a:latin typeface="Times New Roman"/>
                        </a:rPr>
                        <a:t>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3.7-3.4-3.6</a:t>
                      </a:r>
                    </a:p>
                  </a:txBody>
                  <a:tcPr marL="9525" marR="9525" marT="9525" marB="0" anchor="ctr"/>
                </a:tc>
                <a:tc>
                  <a:txBody>
                    <a:bodyPr/>
                    <a:lstStyle/>
                    <a:p>
                      <a:pPr algn="ctr" fontAlgn="ctr"/>
                      <a:r>
                        <a:rPr lang="fa-IR" sz="1000" b="1" i="0" u="none" strike="noStrike">
                          <a:solidFill>
                            <a:srgbClr val="000000"/>
                          </a:solidFill>
                          <a:latin typeface="Times New Roman"/>
                        </a:rPr>
                        <a:t>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dirty="0">
                          <a:solidFill>
                            <a:srgbClr val="000000"/>
                          </a:solidFill>
                          <a:latin typeface="Times New Roman"/>
                        </a:rPr>
                        <a:t>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3.8-3.6-3.8</a:t>
                      </a:r>
                    </a:p>
                  </a:txBody>
                  <a:tcPr marL="9525" marR="9525" marT="9525" marB="0" anchor="ctr"/>
                </a:tc>
              </a:tr>
              <a:tr h="154460">
                <a:tc>
                  <a:txBody>
                    <a:bodyPr/>
                    <a:lstStyle/>
                    <a:p>
                      <a:pPr algn="ctr" fontAlgn="ctr"/>
                      <a:r>
                        <a:rPr lang="fa-IR" sz="1000" b="1" i="0" u="none" strike="noStrike">
                          <a:solidFill>
                            <a:srgbClr val="000000"/>
                          </a:solidFill>
                          <a:latin typeface="Times New Roman"/>
                        </a:rPr>
                        <a:t>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3.7-3.4-3.7</a:t>
                      </a:r>
                    </a:p>
                  </a:txBody>
                  <a:tcPr marL="9525" marR="9525" marT="9525" marB="0" anchor="ctr"/>
                </a:tc>
                <a:tc>
                  <a:txBody>
                    <a:bodyPr/>
                    <a:lstStyle/>
                    <a:p>
                      <a:pPr algn="ctr" fontAlgn="ctr"/>
                      <a:r>
                        <a:rPr lang="fa-IR" sz="1000" b="1" i="0" u="none" strike="noStrike">
                          <a:solidFill>
                            <a:srgbClr val="000000"/>
                          </a:solidFill>
                          <a:latin typeface="Times New Roman"/>
                        </a:rPr>
                        <a:t>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3.8-3.6-3.8</a:t>
                      </a:r>
                    </a:p>
                  </a:txBody>
                  <a:tcPr marL="9525" marR="9525" marT="9525" marB="0" anchor="ctr"/>
                </a:tc>
              </a:tr>
              <a:tr h="154460">
                <a:tc>
                  <a:txBody>
                    <a:bodyPr/>
                    <a:lstStyle/>
                    <a:p>
                      <a:pPr algn="ctr" fontAlgn="ctr"/>
                      <a:r>
                        <a:rPr lang="fa-IR" sz="1000" b="1" i="0" u="none" strike="noStrike" dirty="0">
                          <a:solidFill>
                            <a:srgbClr val="000000"/>
                          </a:solidFill>
                          <a:latin typeface="Times New Roman"/>
                        </a:rPr>
                        <a:t>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3.7-3.3-3.8</a:t>
                      </a:r>
                    </a:p>
                  </a:txBody>
                  <a:tcPr marL="9525" marR="9525" marT="9525" marB="0" anchor="ctr"/>
                </a:tc>
                <a:tc>
                  <a:txBody>
                    <a:bodyPr/>
                    <a:lstStyle/>
                    <a:p>
                      <a:pPr algn="ctr" fontAlgn="ctr"/>
                      <a:r>
                        <a:rPr lang="fa-IR" sz="1000" b="1" i="0" u="none" strike="noStrike">
                          <a:solidFill>
                            <a:srgbClr val="000000"/>
                          </a:solidFill>
                          <a:latin typeface="Times New Roman"/>
                        </a:rPr>
                        <a:t>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3.7-3.6-3.8</a:t>
                      </a:r>
                    </a:p>
                  </a:txBody>
                  <a:tcPr marL="9525" marR="9525" marT="9525" marB="0" anchor="ctr"/>
                </a:tc>
              </a:tr>
              <a:tr h="152109">
                <a:tc>
                  <a:txBody>
                    <a:bodyPr/>
                    <a:lstStyle/>
                    <a:p>
                      <a:pPr algn="ctr" fontAlgn="ctr"/>
                      <a:r>
                        <a:rPr lang="fa-IR" sz="1000" b="1" i="0" u="none" strike="noStrike">
                          <a:solidFill>
                            <a:srgbClr val="000000"/>
                          </a:solidFill>
                          <a:latin typeface="Times New Roman"/>
                        </a:rPr>
                        <a:t>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dirty="0">
                          <a:solidFill>
                            <a:srgbClr val="000000"/>
                          </a:solidFill>
                          <a:latin typeface="Times New Roman"/>
                        </a:rPr>
                        <a:t>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dirty="0">
                          <a:solidFill>
                            <a:srgbClr val="000000"/>
                          </a:solidFill>
                          <a:latin typeface="Times New Roman"/>
                        </a:rPr>
                        <a:t>13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dirty="0">
                          <a:solidFill>
                            <a:srgbClr val="000000"/>
                          </a:solidFill>
                          <a:latin typeface="Times New Roman"/>
                        </a:rPr>
                        <a:t>15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4460">
                <a:tc>
                  <a:txBody>
                    <a:bodyPr/>
                    <a:lstStyle/>
                    <a:p>
                      <a:pPr algn="ctr" fontAlgn="ctr"/>
                      <a:r>
                        <a:rPr lang="fa-IR" sz="1000" b="1" i="0" u="none" strike="noStrike">
                          <a:solidFill>
                            <a:srgbClr val="000000"/>
                          </a:solidFill>
                          <a:latin typeface="Times New Roman"/>
                        </a:rPr>
                        <a:t>16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3.8-3.6-3.5</a:t>
                      </a:r>
                    </a:p>
                  </a:txBody>
                  <a:tcPr marL="9525" marR="9525" marT="9525" marB="0" anchor="ctr"/>
                </a:tc>
                <a:tc>
                  <a:txBody>
                    <a:bodyPr/>
                    <a:lstStyle/>
                    <a:p>
                      <a:pPr algn="ctr" fontAlgn="ctr"/>
                      <a:r>
                        <a:rPr lang="fa-IR" sz="1000" b="1" i="0" u="none" strike="noStrike">
                          <a:solidFill>
                            <a:srgbClr val="000000"/>
                          </a:solidFill>
                          <a:latin typeface="Times New Roman"/>
                        </a:rPr>
                        <a:t>16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dirty="0">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19</a:t>
                      </a:r>
                    </a:p>
                  </a:txBody>
                  <a:tcPr marL="9525" marR="9525" marT="9525" marB="0" anchor="ctr"/>
                </a:tc>
                <a:tc>
                  <a:txBody>
                    <a:bodyPr/>
                    <a:lstStyle/>
                    <a:p>
                      <a:pPr algn="ctr" fontAlgn="ctr"/>
                      <a:r>
                        <a:rPr lang="fa-IR" sz="1000" b="1" i="0" u="none" strike="noStrike" dirty="0">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19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29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29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30</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31</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32</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33</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2.5</a:t>
                      </a:r>
                    </a:p>
                  </a:txBody>
                  <a:tcPr marL="9525" marR="9525" marT="9525" marB="0" anchor="ctr"/>
                </a:tc>
                <a:tc>
                  <a:txBody>
                    <a:bodyPr/>
                    <a:lstStyle/>
                    <a:p>
                      <a:pPr algn="ctr" fontAlgn="ctr"/>
                      <a:r>
                        <a:rPr lang="fa-IR" sz="1000" b="1" i="0" u="none" strike="noStrike">
                          <a:solidFill>
                            <a:srgbClr val="000000"/>
                          </a:solidFill>
                          <a:latin typeface="Times New Roman"/>
                        </a:rPr>
                        <a:t>35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35</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2.8</a:t>
                      </a:r>
                    </a:p>
                  </a:txBody>
                  <a:tcPr marL="9525" marR="9525" marT="9525" marB="0" anchor="ctr"/>
                </a:tc>
                <a:tc>
                  <a:txBody>
                    <a:bodyPr/>
                    <a:lstStyle/>
                    <a:p>
                      <a:pPr algn="ctr" fontAlgn="ctr"/>
                      <a:r>
                        <a:rPr lang="fa-IR" sz="1000" b="1" i="0" u="none" strike="noStrike">
                          <a:solidFill>
                            <a:srgbClr val="000000"/>
                          </a:solidFill>
                          <a:latin typeface="Times New Roman"/>
                        </a:rPr>
                        <a:t>36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36</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3.5</a:t>
                      </a:r>
                    </a:p>
                  </a:txBody>
                  <a:tcPr marL="9525" marR="9525" marT="9525" marB="0" anchor="ctr"/>
                </a:tc>
                <a:tc>
                  <a:txBody>
                    <a:bodyPr/>
                    <a:lstStyle/>
                    <a:p>
                      <a:pPr algn="ctr" fontAlgn="ctr"/>
                      <a:r>
                        <a:rPr lang="fa-IR" sz="1000" b="1" i="0" u="none" strike="noStrike">
                          <a:solidFill>
                            <a:srgbClr val="000000"/>
                          </a:solidFill>
                          <a:latin typeface="Times New Roman"/>
                        </a:rPr>
                        <a:t>37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37</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3.6</a:t>
                      </a:r>
                    </a:p>
                  </a:txBody>
                  <a:tcPr marL="9525" marR="9525" marT="9525" marB="0" anchor="ctr"/>
                </a:tc>
                <a:tc>
                  <a:txBody>
                    <a:bodyPr/>
                    <a:lstStyle/>
                    <a:p>
                      <a:pPr algn="ctr" fontAlgn="ctr"/>
                      <a:r>
                        <a:rPr lang="fa-IR" sz="1000" b="1" i="0" u="none" strike="noStrike">
                          <a:solidFill>
                            <a:srgbClr val="000000"/>
                          </a:solidFill>
                          <a:latin typeface="Times New Roman"/>
                        </a:rPr>
                        <a:t>38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38</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r>
              <a:tr h="152109">
                <a:tc>
                  <a:txBody>
                    <a:bodyPr/>
                    <a:lstStyle/>
                    <a:p>
                      <a:pPr algn="ctr" fontAlgn="ctr"/>
                      <a:r>
                        <a:rPr lang="fa-IR" sz="1000" b="1" i="0" u="none" strike="noStrike">
                          <a:solidFill>
                            <a:srgbClr val="000000"/>
                          </a:solidFill>
                          <a:latin typeface="Times New Roman"/>
                        </a:rPr>
                        <a:t>39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3.6</a:t>
                      </a:r>
                    </a:p>
                  </a:txBody>
                  <a:tcPr marL="9525" marR="9525" marT="9525" marB="0" anchor="ctr"/>
                </a:tc>
                <a:tc>
                  <a:txBody>
                    <a:bodyPr/>
                    <a:lstStyle/>
                    <a:p>
                      <a:pPr algn="ctr" fontAlgn="ctr"/>
                      <a:r>
                        <a:rPr lang="fa-IR" sz="1000" b="1" i="0" u="none" strike="noStrike">
                          <a:solidFill>
                            <a:srgbClr val="000000"/>
                          </a:solidFill>
                          <a:latin typeface="Times New Roman"/>
                        </a:rPr>
                        <a:t>39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a:solidFill>
                            <a:srgbClr val="000000"/>
                          </a:solidFill>
                          <a:latin typeface="Times New Roman"/>
                        </a:rPr>
                        <a:t> </a:t>
                      </a:r>
                    </a:p>
                  </a:txBody>
                  <a:tcPr marL="9525" marR="9525" marT="9525" marB="0" anchor="ctr"/>
                </a:tc>
                <a:tc>
                  <a:txBody>
                    <a:bodyPr/>
                    <a:lstStyle/>
                    <a:p>
                      <a:pPr algn="ctr" fontAlgn="ctr"/>
                      <a:r>
                        <a:rPr lang="fa-IR" sz="1000" b="1" i="0" u="none" strike="noStrike">
                          <a:solidFill>
                            <a:srgbClr val="000000"/>
                          </a:solidFill>
                          <a:latin typeface="Times New Roman"/>
                        </a:rPr>
                        <a:t>39</a:t>
                      </a:r>
                    </a:p>
                  </a:txBody>
                  <a:tcPr marL="9525" marR="9525" marT="9525" marB="0" anchor="ctr"/>
                </a:tc>
                <a:tc>
                  <a:txBody>
                    <a:bodyPr/>
                    <a:lstStyle/>
                    <a:p>
                      <a:pPr algn="ctr" fontAlgn="ctr"/>
                      <a:r>
                        <a:rPr lang="fa-IR" sz="1000" b="1" i="0" u="none" strike="noStrike">
                          <a:solidFill>
                            <a:srgbClr val="000000"/>
                          </a:solidFill>
                          <a:latin typeface="Times New Roman"/>
                        </a:rPr>
                        <a:t>3.4</a:t>
                      </a:r>
                    </a:p>
                  </a:txBody>
                  <a:tcPr marL="9525" marR="9525" marT="9525" marB="0" anchor="ctr"/>
                </a:tc>
                <a:tc>
                  <a:txBody>
                    <a:bodyPr/>
                    <a:lstStyle/>
                    <a:p>
                      <a:pPr algn="ctr" fontAlgn="ctr"/>
                      <a:r>
                        <a:rPr lang="fa-IR" sz="1000" b="1" i="0" u="none" strike="noStrike" dirty="0">
                          <a:solidFill>
                            <a:srgbClr val="000000"/>
                          </a:solidFill>
                          <a:latin typeface="Times New Roman"/>
                        </a:rPr>
                        <a:t> </a:t>
                      </a:r>
                    </a:p>
                  </a:txBody>
                  <a:tcPr marL="9525" marR="9525" marT="9525" marB="0" anchor="ctr"/>
                </a:tc>
              </a:tr>
            </a:tbl>
          </a:graphicData>
        </a:graphic>
      </p:graphicFrame>
      <p:sp>
        <p:nvSpPr>
          <p:cNvPr id="10" name="Oval Callout 9"/>
          <p:cNvSpPr/>
          <p:nvPr/>
        </p:nvSpPr>
        <p:spPr>
          <a:xfrm>
            <a:off x="7010400" y="685800"/>
            <a:ext cx="2057400" cy="99060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cs typeface="B Zar" pitchFamily="2" charset="-78"/>
              </a:rPr>
              <a:t>نتايج ضخامت سنجي تيوپ ها از چند نقطه</a:t>
            </a:r>
            <a:endParaRPr lang="fa-IR" sz="2000" b="1"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sz="half" idx="1"/>
          </p:nvPr>
        </p:nvSpPr>
        <p:spPr>
          <a:xfrm>
            <a:off x="4343400" y="228600"/>
            <a:ext cx="4648200" cy="2895600"/>
          </a:xfrm>
          <a:prstGeom prst="rect">
            <a:avLst/>
          </a:prstGeom>
        </p:spPr>
        <p:txBody>
          <a:bodyPr vert="horz">
            <a:noAutofit/>
          </a:bodyPr>
          <a:lstStyle/>
          <a:p>
            <a:pPr marL="365760" marR="0" lvl="0" indent="-256032" algn="just" defTabSz="914400" rtl="1" eaLnBrk="1" fontAlgn="auto" latinLnBrk="0" hangingPunct="1">
              <a:lnSpc>
                <a:spcPct val="150000"/>
              </a:lnSpc>
              <a:spcBef>
                <a:spcPts val="400"/>
              </a:spcBef>
              <a:spcAft>
                <a:spcPts val="0"/>
              </a:spcAft>
              <a:buClr>
                <a:schemeClr val="accent1"/>
              </a:buClr>
              <a:buSzPct val="68000"/>
              <a:buFont typeface="Wingdings 3"/>
              <a:buChar char=""/>
              <a:tabLst/>
              <a:defRPr/>
            </a:pPr>
            <a:r>
              <a:rPr kumimoji="0" lang="fa-IR" sz="2000" b="1" i="0" u="sng" strike="noStrike" kern="1200" cap="none" spc="0" normalizeH="0" baseline="0" noProof="0" dirty="0" smtClean="0">
                <a:ln>
                  <a:noFill/>
                </a:ln>
                <a:solidFill>
                  <a:schemeClr val="tx1"/>
                </a:solidFill>
                <a:effectLst/>
                <a:uLnTx/>
                <a:uFillTx/>
                <a:ea typeface="+mn-ea"/>
                <a:cs typeface="B Zar" pitchFamily="2" charset="-78"/>
              </a:rPr>
              <a:t>با توجه به نرمال بودن مقادير </a:t>
            </a:r>
            <a:r>
              <a:rPr kumimoji="0" lang="en-US" sz="2000" b="1" i="0" u="sng" strike="noStrike" kern="1200" cap="none" spc="0" normalizeH="0" baseline="0" noProof="0" dirty="0" smtClean="0">
                <a:ln>
                  <a:noFill/>
                </a:ln>
                <a:solidFill>
                  <a:schemeClr val="tx1"/>
                </a:solidFill>
                <a:effectLst/>
                <a:uLnTx/>
                <a:uFillTx/>
                <a:latin typeface="Times New Roman" pitchFamily="18" charset="0"/>
                <a:ea typeface="+mn-ea"/>
                <a:cs typeface="B Zar" pitchFamily="2" charset="-78"/>
              </a:rPr>
              <a:t>PH</a:t>
            </a:r>
            <a:r>
              <a:rPr kumimoji="0" lang="fa-IR" sz="2000" b="1" i="0" u="sng" strike="noStrike" kern="1200" cap="none" spc="0" normalizeH="0" baseline="0" noProof="0" dirty="0" smtClean="0">
                <a:ln>
                  <a:noFill/>
                </a:ln>
                <a:solidFill>
                  <a:schemeClr val="tx1"/>
                </a:solidFill>
                <a:effectLst/>
                <a:uLnTx/>
                <a:uFillTx/>
                <a:ea typeface="+mn-ea"/>
                <a:cs typeface="B Zar" pitchFamily="2" charset="-78"/>
              </a:rPr>
              <a:t> احتمال خوردگي اسيدي و قليايي و با نرمال بودن مقدار </a:t>
            </a:r>
            <a:r>
              <a:rPr kumimoji="0" lang="en-US" sz="2000" b="1" i="0" u="sng" strike="noStrike" kern="1200" cap="none" spc="0" normalizeH="0" baseline="0" noProof="0" dirty="0" smtClean="0">
                <a:ln>
                  <a:noFill/>
                </a:ln>
                <a:solidFill>
                  <a:schemeClr val="tx1"/>
                </a:solidFill>
                <a:effectLst/>
                <a:uLnTx/>
                <a:uFillTx/>
                <a:latin typeface="Times New Roman" pitchFamily="18" charset="0"/>
                <a:ea typeface="+mn-ea"/>
                <a:cs typeface="B Zar" pitchFamily="2" charset="-78"/>
              </a:rPr>
              <a:t>DO</a:t>
            </a:r>
            <a:r>
              <a:rPr kumimoji="0" lang="fa-IR" sz="2000" b="1" i="0" u="sng" strike="noStrike" kern="1200" cap="none" spc="0" normalizeH="0" baseline="0" noProof="0" dirty="0" smtClean="0">
                <a:ln>
                  <a:noFill/>
                </a:ln>
                <a:solidFill>
                  <a:schemeClr val="tx1"/>
                </a:solidFill>
                <a:effectLst/>
                <a:uLnTx/>
                <a:uFillTx/>
                <a:ea typeface="+mn-ea"/>
                <a:cs typeface="B Zar" pitchFamily="2" charset="-78"/>
              </a:rPr>
              <a:t> نيز احتمال خوردگي اكسيژني بعيد مي باشد</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 با مشاهده عكس زير از آنجا كه خوردگي نزديك به محل جوش بوده لذا دو علت كه باعث خوردگي گرديده </a:t>
            </a:r>
            <a:r>
              <a:rPr kumimoji="0" lang="ar-SA" sz="2000" b="1" i="0" u="none" strike="noStrike" kern="1200" cap="none" spc="0" normalizeH="0" baseline="0" noProof="0" dirty="0" smtClean="0">
                <a:ln>
                  <a:noFill/>
                </a:ln>
                <a:solidFill>
                  <a:schemeClr val="tx1"/>
                </a:solidFill>
                <a:effectLst/>
                <a:uLnTx/>
                <a:uFillTx/>
                <a:ea typeface="+mn-ea"/>
                <a:cs typeface="B Zar" pitchFamily="2" charset="-78"/>
              </a:rPr>
              <a:t>محتمل تر مي باشد</a:t>
            </a:r>
            <a:r>
              <a:rPr kumimoji="0" lang="fa-IR" sz="2000" b="1" i="0" u="none" strike="noStrike" kern="1200" cap="none" spc="0" normalizeH="0" baseline="0" noProof="0" dirty="0" smtClean="0">
                <a:ln>
                  <a:noFill/>
                </a:ln>
                <a:solidFill>
                  <a:schemeClr val="tx1"/>
                </a:solidFill>
                <a:effectLst/>
                <a:uLnTx/>
                <a:uFillTx/>
                <a:ea typeface="+mn-ea"/>
                <a:cs typeface="B Zar" pitchFamily="2" charset="-78"/>
              </a:rPr>
              <a:t> :1) خوردگي خستگي حرارتي 2) عيوب جوشكاري</a:t>
            </a:r>
          </a:p>
          <a:p>
            <a:pPr marL="365760" marR="0" lvl="0" indent="-256032" algn="just" defTabSz="914400" rtl="1" eaLnBrk="1" fontAlgn="auto" latinLnBrk="0" hangingPunct="1">
              <a:lnSpc>
                <a:spcPct val="150000"/>
              </a:lnSpc>
              <a:spcBef>
                <a:spcPts val="400"/>
              </a:spcBef>
              <a:spcAft>
                <a:spcPts val="0"/>
              </a:spcAft>
              <a:buClr>
                <a:schemeClr val="accent1"/>
              </a:buClr>
              <a:buSzPct val="68000"/>
              <a:buFont typeface="Wingdings 3"/>
              <a:buNone/>
              <a:tabLst/>
              <a:defRPr/>
            </a:pPr>
            <a:endParaRPr kumimoji="0" lang="fa-IR" sz="2000" b="1" i="0" u="none" strike="noStrike" kern="1200" cap="none" spc="0" normalizeH="0" baseline="0" noProof="0" dirty="0" smtClean="0">
              <a:ln>
                <a:noFill/>
              </a:ln>
              <a:solidFill>
                <a:schemeClr val="tx1"/>
              </a:solidFill>
              <a:effectLst/>
              <a:uLnTx/>
              <a:uFillTx/>
              <a:ea typeface="+mn-ea"/>
              <a:cs typeface="B Zar" pitchFamily="2" charset="-78"/>
            </a:endParaRPr>
          </a:p>
        </p:txBody>
      </p:sp>
      <p:pic>
        <p:nvPicPr>
          <p:cNvPr id="8" name="Content Placeholder 10" descr="C:\Documents and Settings\ma-mollaii\Desktop\IMG_2922.jpg"/>
          <p:cNvPicPr>
            <a:picLocks/>
          </p:cNvPicPr>
          <p:nvPr/>
        </p:nvPicPr>
        <p:blipFill>
          <a:blip r:embed="rId2" cstate="print"/>
          <a:srcRect/>
          <a:stretch>
            <a:fillRect/>
          </a:stretch>
        </p:blipFill>
        <p:spPr bwMode="auto">
          <a:xfrm>
            <a:off x="381000" y="533400"/>
            <a:ext cx="3962400" cy="2590800"/>
          </a:xfrm>
          <a:prstGeom prst="rect">
            <a:avLst/>
          </a:prstGeom>
          <a:noFill/>
          <a:ln w="9525">
            <a:noFill/>
            <a:miter lim="800000"/>
            <a:headEnd/>
            <a:tailEnd/>
          </a:ln>
        </p:spPr>
      </p:pic>
      <p:sp>
        <p:nvSpPr>
          <p:cNvPr id="9" name="Horizontal Scroll 8"/>
          <p:cNvSpPr/>
          <p:nvPr/>
        </p:nvSpPr>
        <p:spPr>
          <a:xfrm>
            <a:off x="4876800" y="5715000"/>
            <a:ext cx="3581400" cy="9144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lvl="0" algn="ctr"/>
            <a:r>
              <a:rPr lang="fa-IR" sz="2400" dirty="0" smtClean="0">
                <a:cs typeface="B Zar" pitchFamily="2" charset="-78"/>
              </a:rPr>
              <a:t>نشت آب از محل سوراخ شدگي</a:t>
            </a:r>
            <a:endParaRPr lang="fa-IR" sz="2400" dirty="0">
              <a:cs typeface="B Zar" pitchFamily="2" charset="-78"/>
            </a:endParaRPr>
          </a:p>
        </p:txBody>
      </p:sp>
      <p:pic>
        <p:nvPicPr>
          <p:cNvPr id="10" name="Picture 2"/>
          <p:cNvPicPr>
            <a:picLocks noChangeAspect="1" noChangeArrowheads="1"/>
          </p:cNvPicPr>
          <p:nvPr/>
        </p:nvPicPr>
        <p:blipFill>
          <a:blip r:embed="rId3"/>
          <a:srcRect/>
          <a:stretch>
            <a:fillRect/>
          </a:stretch>
        </p:blipFill>
        <p:spPr bwMode="auto">
          <a:xfrm>
            <a:off x="354724" y="3429000"/>
            <a:ext cx="3988676" cy="25146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4724400" y="3213100"/>
            <a:ext cx="3991471" cy="2501900"/>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28600"/>
            <a:ext cx="8229600" cy="1143000"/>
          </a:xfrm>
        </p:spPr>
        <p:txBody>
          <a:bodyPr>
            <a:normAutofit/>
          </a:bodyPr>
          <a:lstStyle/>
          <a:p>
            <a:pPr algn="ctr"/>
            <a:r>
              <a:rPr lang="fa-IR" sz="4400" dirty="0" smtClean="0">
                <a:cs typeface="B Zar" pitchFamily="2" charset="-78"/>
              </a:rPr>
              <a:t>خوردگي خستگي حرارتي</a:t>
            </a:r>
            <a:endParaRPr lang="fa-IR" sz="4400" dirty="0">
              <a:cs typeface="B Zar" pitchFamily="2" charset="-78"/>
            </a:endParaRPr>
          </a:p>
        </p:txBody>
      </p:sp>
      <p:sp>
        <p:nvSpPr>
          <p:cNvPr id="6" name="Content Placeholder 5"/>
          <p:cNvSpPr>
            <a:spLocks noGrp="1"/>
          </p:cNvSpPr>
          <p:nvPr>
            <p:ph sz="quarter" idx="2"/>
          </p:nvPr>
        </p:nvSpPr>
        <p:spPr>
          <a:xfrm>
            <a:off x="4572000" y="685800"/>
            <a:ext cx="4041775" cy="3505200"/>
          </a:xfrm>
        </p:spPr>
        <p:txBody>
          <a:bodyPr>
            <a:noAutofit/>
          </a:bodyPr>
          <a:lstStyle/>
          <a:p>
            <a:pPr algn="just">
              <a:lnSpc>
                <a:spcPct val="150000"/>
              </a:lnSpc>
            </a:pPr>
            <a:r>
              <a:rPr lang="ar-SA" sz="2000" b="1" dirty="0" smtClean="0">
                <a:cs typeface="B Zar" pitchFamily="2" charset="-78"/>
              </a:rPr>
              <a:t>يكي از موقعيت هاي ظهور </a:t>
            </a:r>
            <a:r>
              <a:rPr lang="fa-IR" sz="2000" b="1" dirty="0" smtClean="0">
                <a:cs typeface="B Zar" pitchFamily="2" charset="-78"/>
              </a:rPr>
              <a:t>خوردگي خستگي</a:t>
            </a:r>
            <a:r>
              <a:rPr lang="ar-SA" sz="2000" b="1" dirty="0" smtClean="0">
                <a:cs typeface="B Zar" pitchFamily="2" charset="-78"/>
              </a:rPr>
              <a:t> در محل هايي كه </a:t>
            </a:r>
            <a:r>
              <a:rPr lang="ar-SA" sz="2000" b="1" u="sng" dirty="0" smtClean="0">
                <a:cs typeface="B Zar" pitchFamily="2" charset="-78"/>
              </a:rPr>
              <a:t>تحت تاثير دمايي در سيال پرسرعت هستند ، خصوصاً در هدر ورودي اكونومايزر و سوپرهيترهاي اوليه  مي باشد</a:t>
            </a:r>
            <a:r>
              <a:rPr lang="ar-SA" sz="2000" b="1" dirty="0" smtClean="0">
                <a:cs typeface="B Zar" pitchFamily="2" charset="-78"/>
              </a:rPr>
              <a:t> .</a:t>
            </a:r>
            <a:endParaRPr lang="en-US" sz="2000" b="1" dirty="0" smtClean="0">
              <a:cs typeface="B Zar" pitchFamily="2" charset="-78"/>
            </a:endParaRPr>
          </a:p>
          <a:p>
            <a:pPr algn="just">
              <a:lnSpc>
                <a:spcPct val="150000"/>
              </a:lnSpc>
            </a:pPr>
            <a:r>
              <a:rPr lang="ar-SA" sz="2000" b="1" dirty="0" smtClean="0">
                <a:cs typeface="B Zar" pitchFamily="2" charset="-78"/>
              </a:rPr>
              <a:t>خستگي حرارتي لوله ، به دليل سريع سرد شدن فلز به وسيله آب تغذيه ايجاد مي شود و همچنين تغييرات سرعت و دماي آب تغذيه موجب نازك شدن ضخامت لوله و ترك در درون لوله هاي ورودي اكونومايزر مي شود .</a:t>
            </a:r>
            <a:endParaRPr lang="fa-IR" sz="2000" b="1" dirty="0" smtClean="0">
              <a:cs typeface="B Zar" pitchFamily="2" charset="-78"/>
            </a:endParaRPr>
          </a:p>
          <a:p>
            <a:pPr algn="just">
              <a:lnSpc>
                <a:spcPct val="150000"/>
              </a:lnSpc>
            </a:pPr>
            <a:endParaRPr lang="fa-IR" sz="2000" b="1" dirty="0">
              <a:cs typeface="B Zar" pitchFamily="2" charset="-78"/>
            </a:endParaRPr>
          </a:p>
        </p:txBody>
      </p:sp>
      <p:pic>
        <p:nvPicPr>
          <p:cNvPr id="9" name="Picture 8" descr="G:\BACK UP 91.04.01\STEAM\DOCUMENT\THE BEST OF IMAGES\HRSG\سوابق نشتي از بويلرها\93.05.10     ك عدد هارپ كور گديد در بالاي بويلر 5 نشتي اب از محل اتصال  FIN TUBE به هدر اصلي HP.ECO2\مراحل تست مخرب\بويلر 5\IMG_3501.JPG"/>
          <p:cNvPicPr/>
          <p:nvPr/>
        </p:nvPicPr>
        <p:blipFill>
          <a:blip r:embed="rId3" cstate="print"/>
          <a:srcRect/>
          <a:stretch>
            <a:fillRect/>
          </a:stretch>
        </p:blipFill>
        <p:spPr bwMode="auto">
          <a:xfrm>
            <a:off x="228600" y="3886200"/>
            <a:ext cx="4038600" cy="2590800"/>
          </a:xfrm>
          <a:prstGeom prst="rect">
            <a:avLst/>
          </a:prstGeom>
          <a:noFill/>
          <a:ln w="9525">
            <a:noFill/>
            <a:miter lim="800000"/>
            <a:headEnd/>
            <a:tailEnd/>
          </a:ln>
        </p:spPr>
      </p:pic>
      <p:sp>
        <p:nvSpPr>
          <p:cNvPr id="11" name="Horizontal Scroll 10"/>
          <p:cNvSpPr/>
          <p:nvPr/>
        </p:nvSpPr>
        <p:spPr>
          <a:xfrm>
            <a:off x="4572000" y="5029200"/>
            <a:ext cx="4038600" cy="1447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latin typeface="Times New Roman" pitchFamily="18" charset="0"/>
                <a:cs typeface="B Zar" pitchFamily="2" charset="-78"/>
              </a:rPr>
              <a:t>قطعه بريده شده توسط مپنا بويلر</a:t>
            </a:r>
          </a:p>
        </p:txBody>
      </p:sp>
      <p:pic>
        <p:nvPicPr>
          <p:cNvPr id="7" name="Content Placeholder 6" descr="IMG_2917.jpg"/>
          <p:cNvPicPr>
            <a:picLocks/>
          </p:cNvPicPr>
          <p:nvPr/>
        </p:nvPicPr>
        <p:blipFill>
          <a:blip r:embed="rId4" cstate="print"/>
          <a:stretch>
            <a:fillRect/>
          </a:stretch>
        </p:blipFill>
        <p:spPr>
          <a:xfrm>
            <a:off x="228600" y="838200"/>
            <a:ext cx="4038600" cy="289560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635691"/>
          </a:xfrm>
        </p:spPr>
        <p:txBody>
          <a:bodyPr>
            <a:noAutofit/>
          </a:bodyPr>
          <a:lstStyle/>
          <a:p>
            <a:pPr lvl="0" algn="just">
              <a:lnSpc>
                <a:spcPct val="150000"/>
              </a:lnSpc>
              <a:buNone/>
            </a:pPr>
            <a:r>
              <a:rPr lang="fa-IR" sz="2000" b="1" dirty="0" smtClean="0">
                <a:cs typeface="B Zar" pitchFamily="2" charset="-78"/>
              </a:rPr>
              <a:t>1) </a:t>
            </a:r>
            <a:r>
              <a:rPr lang="ar-SA" sz="2000" b="1" dirty="0" smtClean="0">
                <a:cs typeface="B Zar" pitchFamily="2" charset="-78"/>
              </a:rPr>
              <a:t>كنترل تنش هاي كششي نوساني </a:t>
            </a:r>
            <a:endParaRPr lang="en-US" sz="2000" b="1" dirty="0" smtClean="0">
              <a:cs typeface="B Zar" pitchFamily="2" charset="-78"/>
            </a:endParaRPr>
          </a:p>
          <a:p>
            <a:pPr algn="just">
              <a:lnSpc>
                <a:spcPct val="150000"/>
              </a:lnSpc>
            </a:pPr>
            <a:r>
              <a:rPr lang="ar-SA" sz="2000" b="1" dirty="0" smtClean="0">
                <a:cs typeface="B Zar" pitchFamily="2" charset="-78"/>
              </a:rPr>
              <a:t> كاهش يا حذف بهره برداري نوساني از بويلر و طولاني كردن زمان هاي راه اندازي و خواباندن ، مي تواند در حذف يا كاهش ترك زدايي موثر باشند .</a:t>
            </a:r>
            <a:endParaRPr lang="en-US" sz="2000" b="1" dirty="0" smtClean="0">
              <a:cs typeface="B Zar" pitchFamily="2" charset="-78"/>
            </a:endParaRPr>
          </a:p>
          <a:p>
            <a:pPr lvl="0" algn="just">
              <a:lnSpc>
                <a:spcPct val="150000"/>
              </a:lnSpc>
              <a:buNone/>
            </a:pPr>
            <a:r>
              <a:rPr lang="fa-IR" sz="2000" b="1" dirty="0" smtClean="0">
                <a:cs typeface="B Zar" pitchFamily="2" charset="-78"/>
              </a:rPr>
              <a:t>2) </a:t>
            </a:r>
            <a:r>
              <a:rPr lang="ar-SA" sz="2000" b="1" dirty="0" smtClean="0">
                <a:cs typeface="B Zar" pitchFamily="2" charset="-78"/>
              </a:rPr>
              <a:t>كنترل شيميايي واحد </a:t>
            </a:r>
            <a:endParaRPr lang="en-US" sz="2000" b="1" dirty="0" smtClean="0">
              <a:cs typeface="B Zar" pitchFamily="2" charset="-78"/>
            </a:endParaRPr>
          </a:p>
          <a:p>
            <a:pPr algn="just">
              <a:lnSpc>
                <a:spcPct val="150000"/>
              </a:lnSpc>
            </a:pPr>
            <a:r>
              <a:rPr lang="ar-SA" sz="2000" b="1" dirty="0" smtClean="0">
                <a:cs typeface="B Zar" pitchFamily="2" charset="-78"/>
              </a:rPr>
              <a:t>كنترل </a:t>
            </a:r>
            <a:r>
              <a:rPr lang="en-US" sz="2000" b="1" dirty="0" smtClean="0">
                <a:latin typeface="Times New Roman" pitchFamily="18" charset="0"/>
                <a:cs typeface="Times New Roman" pitchFamily="18" charset="0"/>
              </a:rPr>
              <a:t>PH</a:t>
            </a:r>
            <a:r>
              <a:rPr lang="ar-SA" sz="2000" b="1" dirty="0" smtClean="0">
                <a:cs typeface="B Zar" pitchFamily="2" charset="-78"/>
              </a:rPr>
              <a:t> و مقدار اكسيژن محلول ، مي تواند در حذف خوردگي حفره اي كه باعث حذف نقاط معمول شروع ترك خوردگي خستگي خواهد شد ، موثر مي باشد . اين نوع كنترل توسط تست هاي آزمايشگاهي و تجهيزات آنلاين موجود در سمپلينگ صورت گرفته كه تمامي مقادير آن در محدوده مجاز مي باشند .</a:t>
            </a:r>
            <a:endParaRPr lang="en-US" sz="2000" b="1" dirty="0" smtClean="0">
              <a:cs typeface="B Zar" pitchFamily="2" charset="-78"/>
            </a:endParaRPr>
          </a:p>
          <a:p>
            <a:pPr lvl="0" algn="just">
              <a:lnSpc>
                <a:spcPct val="150000"/>
              </a:lnSpc>
              <a:buNone/>
            </a:pPr>
            <a:r>
              <a:rPr lang="fa-IR" sz="2000" b="1" dirty="0" smtClean="0">
                <a:cs typeface="B Zar" pitchFamily="2" charset="-78"/>
              </a:rPr>
              <a:t>3) </a:t>
            </a:r>
            <a:r>
              <a:rPr lang="ar-SA" sz="2000" b="1" dirty="0" smtClean="0">
                <a:cs typeface="B Zar" pitchFamily="2" charset="-78"/>
              </a:rPr>
              <a:t>طراحي مجدد تجهيزات موثر </a:t>
            </a:r>
            <a:endParaRPr lang="en-US" sz="2000" b="1" dirty="0" smtClean="0">
              <a:cs typeface="B Zar" pitchFamily="2" charset="-78"/>
            </a:endParaRPr>
          </a:p>
          <a:p>
            <a:pPr algn="just">
              <a:lnSpc>
                <a:spcPct val="150000"/>
              </a:lnSpc>
            </a:pPr>
            <a:r>
              <a:rPr lang="ar-SA" sz="2000" b="1" dirty="0" smtClean="0">
                <a:cs typeface="B Zar" pitchFamily="2" charset="-78"/>
              </a:rPr>
              <a:t>در مواردي كه ترك خوردگي خستگي متناوباً ايجاد مي شوند ، مناسب كردن مواردي مثل شكل جوش و طراحي مجدد نحوه اتصال لوله ، ممكن است جهت حذف يا كاهش موانع موجود بر سر راه انبساط يا انقباض حرارتي ضروري باشد .</a:t>
            </a:r>
            <a:endParaRPr lang="en-US" sz="2000" b="1" dirty="0" smtClean="0">
              <a:cs typeface="B Zar" pitchFamily="2" charset="-78"/>
            </a:endParaRPr>
          </a:p>
          <a:p>
            <a:endParaRPr lang="fa-IR" sz="3200" b="1" dirty="0"/>
          </a:p>
        </p:txBody>
      </p:sp>
      <p:sp>
        <p:nvSpPr>
          <p:cNvPr id="3" name="Title 2"/>
          <p:cNvSpPr>
            <a:spLocks noGrp="1"/>
          </p:cNvSpPr>
          <p:nvPr>
            <p:ph type="title"/>
          </p:nvPr>
        </p:nvSpPr>
        <p:spPr>
          <a:xfrm>
            <a:off x="457200" y="152400"/>
            <a:ext cx="8229600" cy="1036638"/>
          </a:xfrm>
        </p:spPr>
        <p:txBody>
          <a:bodyPr>
            <a:noAutofit/>
          </a:bodyPr>
          <a:lstStyle/>
          <a:p>
            <a:pPr algn="ctr"/>
            <a:r>
              <a:rPr lang="ar-SA" sz="4000" dirty="0" smtClean="0">
                <a:cs typeface="B Zar" pitchFamily="2" charset="-78"/>
              </a:rPr>
              <a:t>روش هاي جلوگيري از خستگي ( حرارتي ) :</a:t>
            </a:r>
            <a:r>
              <a:rPr lang="en-US" sz="4000" dirty="0" smtClean="0">
                <a:cs typeface="B Zar" pitchFamily="2" charset="-78"/>
              </a:rPr>
              <a:t/>
            </a:r>
            <a:br>
              <a:rPr lang="en-US" sz="4000" dirty="0" smtClean="0">
                <a:cs typeface="B Zar" pitchFamily="2" charset="-78"/>
              </a:rPr>
            </a:br>
            <a:endParaRPr lang="fa-IR" sz="4000" dirty="0"/>
          </a:p>
        </p:txBody>
      </p:sp>
    </p:spTree>
  </p:cSld>
  <p:clrMapOvr>
    <a:masterClrMapping/>
  </p:clrMapOvr>
  <p:transition spd="slow">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fa-IR" sz="4800" dirty="0" smtClean="0">
                <a:latin typeface="Times New Roman" pitchFamily="18" charset="0"/>
                <a:cs typeface="B Zar" pitchFamily="2" charset="-78"/>
              </a:rPr>
              <a:t>جوشكاري</a:t>
            </a:r>
            <a:endParaRPr lang="fa-IR" sz="4800" dirty="0">
              <a:latin typeface="Times New Roman" pitchFamily="18" charset="0"/>
              <a:cs typeface="B Zar" pitchFamily="2" charset="-78"/>
            </a:endParaRPr>
          </a:p>
        </p:txBody>
      </p:sp>
      <p:pic>
        <p:nvPicPr>
          <p:cNvPr id="7" name="Picture 2"/>
          <p:cNvPicPr>
            <a:picLocks noGrp="1" noChangeAspect="1" noChangeArrowheads="1"/>
          </p:cNvPicPr>
          <p:nvPr>
            <p:ph sz="quarter" idx="2"/>
          </p:nvPr>
        </p:nvPicPr>
        <p:blipFill>
          <a:blip r:embed="rId2" cstate="print"/>
          <a:stretch>
            <a:fillRect/>
          </a:stretch>
        </p:blipFill>
        <p:spPr bwMode="auto">
          <a:xfrm>
            <a:off x="76200" y="914400"/>
            <a:ext cx="4442113" cy="5105400"/>
          </a:xfrm>
          <a:prstGeom prst="rect">
            <a:avLst/>
          </a:prstGeom>
          <a:noFill/>
          <a:ln w="9525">
            <a:noFill/>
            <a:prstDash val="sysDash"/>
            <a:miter lim="800000"/>
            <a:headEnd/>
            <a:tailEnd/>
          </a:ln>
          <a:effectLst/>
        </p:spPr>
      </p:pic>
      <p:sp>
        <p:nvSpPr>
          <p:cNvPr id="6" name="Content Placeholder 5"/>
          <p:cNvSpPr>
            <a:spLocks noGrp="1"/>
          </p:cNvSpPr>
          <p:nvPr>
            <p:ph sz="quarter" idx="4"/>
          </p:nvPr>
        </p:nvSpPr>
        <p:spPr>
          <a:xfrm>
            <a:off x="4343400" y="633743"/>
            <a:ext cx="4343400" cy="3557257"/>
          </a:xfrm>
        </p:spPr>
        <p:txBody>
          <a:bodyPr>
            <a:noAutofit/>
          </a:bodyPr>
          <a:lstStyle/>
          <a:p>
            <a:pPr algn="just">
              <a:lnSpc>
                <a:spcPct val="150000"/>
              </a:lnSpc>
            </a:pPr>
            <a:r>
              <a:rPr lang="fa-IR" sz="2200" b="1" dirty="0" smtClean="0">
                <a:cs typeface="B Zar" pitchFamily="2" charset="-78"/>
              </a:rPr>
              <a:t>پهناي جوش </a:t>
            </a:r>
            <a:r>
              <a:rPr lang="en-US" sz="2200" b="1" dirty="0" smtClean="0">
                <a:latin typeface="Times New Roman" pitchFamily="18" charset="0"/>
                <a:cs typeface="Times New Roman" pitchFamily="18" charset="0"/>
              </a:rPr>
              <a:t>4mm</a:t>
            </a:r>
            <a:r>
              <a:rPr lang="fa-IR" sz="2200" b="1" dirty="0" smtClean="0">
                <a:cs typeface="B Zar" pitchFamily="2" charset="-78"/>
              </a:rPr>
              <a:t> و زاويه آن </a:t>
            </a:r>
            <a:r>
              <a:rPr lang="fa-IR" sz="2200" b="1" dirty="0" smtClean="0">
                <a:latin typeface="Times New Roman" pitchFamily="18" charset="0"/>
                <a:cs typeface="Times New Roman" pitchFamily="18" charset="0"/>
              </a:rPr>
              <a:t>2.5±30</a:t>
            </a:r>
            <a:r>
              <a:rPr lang="fa-IR" sz="2200" b="1" dirty="0" smtClean="0">
                <a:latin typeface="Times New Roman"/>
                <a:cs typeface="B Zar" pitchFamily="2" charset="-78"/>
              </a:rPr>
              <a:t> مي بايست باشد .</a:t>
            </a:r>
          </a:p>
          <a:p>
            <a:pPr algn="just">
              <a:lnSpc>
                <a:spcPct val="150000"/>
              </a:lnSpc>
            </a:pPr>
            <a:r>
              <a:rPr lang="fa-IR" sz="2200" b="1" dirty="0" smtClean="0">
                <a:latin typeface="Times New Roman"/>
                <a:cs typeface="B Zar" pitchFamily="2" charset="-78"/>
              </a:rPr>
              <a:t>زماني كه هارپ به هدر اصلي جوش مي شود به خصوص از قسمت بالا لازم است تا با دقت كافي، جوش به داخل هارپ نفوذ نكند . </a:t>
            </a:r>
          </a:p>
          <a:p>
            <a:pPr algn="just">
              <a:lnSpc>
                <a:spcPct val="150000"/>
              </a:lnSpc>
            </a:pPr>
            <a:r>
              <a:rPr lang="fa-IR" sz="2200" b="1" dirty="0" smtClean="0">
                <a:latin typeface="Times New Roman"/>
                <a:cs typeface="B Zar" pitchFamily="2" charset="-78"/>
              </a:rPr>
              <a:t>به دليل رابطه عكس بين سطح مقطع و سرعت سيال ، زماني كه جوش به داخل هارپ نفوذ مي كند باعث ميشود سيالي كه با سرعت زياد در جريان است به محل جوش برخورد كرده و باعث خوردگي گردد .</a:t>
            </a:r>
          </a:p>
          <a:p>
            <a:endParaRPr lang="fa-IR" sz="2200" b="1"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2"/>
          <a:srcRect/>
          <a:stretch>
            <a:fillRect/>
          </a:stretch>
        </p:blipFill>
        <p:spPr bwMode="auto">
          <a:xfrm>
            <a:off x="132347" y="381000"/>
            <a:ext cx="4058653" cy="3352800"/>
          </a:xfrm>
          <a:prstGeom prst="rect">
            <a:avLst/>
          </a:prstGeom>
          <a:noFill/>
          <a:ln w="9525">
            <a:noFill/>
            <a:miter lim="800000"/>
            <a:headEnd/>
            <a:tailEnd/>
          </a:ln>
          <a:effectLst/>
        </p:spPr>
      </p:pic>
      <p:sp>
        <p:nvSpPr>
          <p:cNvPr id="7" name="Horizontal Scroll 6"/>
          <p:cNvSpPr/>
          <p:nvPr/>
        </p:nvSpPr>
        <p:spPr>
          <a:xfrm>
            <a:off x="381000" y="4419600"/>
            <a:ext cx="36576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b="1" dirty="0" smtClean="0">
                <a:latin typeface="Times New Roman" pitchFamily="18" charset="0"/>
                <a:cs typeface="B Zar" pitchFamily="2" charset="-78"/>
              </a:rPr>
              <a:t>محل جوش از شماي داخلي هارپ</a:t>
            </a:r>
          </a:p>
        </p:txBody>
      </p:sp>
      <p:sp>
        <p:nvSpPr>
          <p:cNvPr id="8" name="Content Placeholder 7"/>
          <p:cNvSpPr txBox="1">
            <a:spLocks/>
          </p:cNvSpPr>
          <p:nvPr/>
        </p:nvSpPr>
        <p:spPr>
          <a:xfrm>
            <a:off x="4343401" y="152400"/>
            <a:ext cx="4724400" cy="2951163"/>
          </a:xfrm>
          <a:prstGeom prst="rect">
            <a:avLst/>
          </a:prstGeom>
        </p:spPr>
        <p:txBody>
          <a:bodyPr>
            <a:noAutofit/>
          </a:bodyPr>
          <a:lstStyle/>
          <a:p>
            <a:pPr marL="365760" marR="0" lvl="0" indent="-256032" algn="just" defTabSz="914400" rtl="1" eaLnBrk="1" fontAlgn="auto" latinLnBrk="0" hangingPunct="1">
              <a:lnSpc>
                <a:spcPct val="150000"/>
              </a:lnSpc>
              <a:spcBef>
                <a:spcPts val="400"/>
              </a:spcBef>
              <a:spcAft>
                <a:spcPts val="0"/>
              </a:spcAft>
              <a:buClr>
                <a:schemeClr val="accent1"/>
              </a:buClr>
              <a:buSzPct val="68000"/>
              <a:buFont typeface="Wingdings 3"/>
              <a:buChar char=""/>
              <a:tabLst/>
              <a:defRPr/>
            </a:pPr>
            <a:r>
              <a:rPr kumimoji="0" lang="fa-IR" sz="2000" b="1" i="0" u="none" strike="noStrike" kern="1200" cap="none" spc="0" normalizeH="0" baseline="0" noProof="0" dirty="0" smtClean="0">
                <a:ln>
                  <a:noFill/>
                </a:ln>
                <a:solidFill>
                  <a:schemeClr val="tx1"/>
                </a:solidFill>
                <a:effectLst/>
                <a:uLnTx/>
                <a:uFillTx/>
                <a:latin typeface="+mn-lt"/>
                <a:ea typeface="+mn-ea"/>
                <a:cs typeface="B Zar" pitchFamily="2" charset="-78"/>
              </a:rPr>
              <a:t>بدليل نصب نامناسب درزمان مونتاژ اوليه بدليل نفوذ پذيري بيش از اندازه جوش به داخل لوله باعث گرديده قطر نامي لوله كمتر شده و در قبل از جوش سرعت آب تغيير كرده وباعث اختشاش جريان در آن ناحيه مي شود كه اين عامل نيز باعث نازك تر شدن لوله در ناحيه بعد از جوش وقبل از محل زانويي در برخي از لوله ها گشته است .</a:t>
            </a:r>
          </a:p>
        </p:txBody>
      </p:sp>
      <p:pic>
        <p:nvPicPr>
          <p:cNvPr id="10" name="Picture 5"/>
          <p:cNvPicPr>
            <a:picLocks noChangeAspect="1" noChangeArrowheads="1"/>
          </p:cNvPicPr>
          <p:nvPr/>
        </p:nvPicPr>
        <p:blipFill>
          <a:blip r:embed="rId3" cstate="print"/>
          <a:srcRect/>
          <a:stretch>
            <a:fillRect/>
          </a:stretch>
        </p:blipFill>
        <p:spPr bwMode="auto">
          <a:xfrm>
            <a:off x="4495800" y="3352800"/>
            <a:ext cx="4126832" cy="3200400"/>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14400"/>
            <a:ext cx="8686800" cy="4114800"/>
          </a:xfrm>
        </p:spPr>
        <p:txBody>
          <a:bodyPr>
            <a:noAutofit/>
          </a:bodyPr>
          <a:lstStyle/>
          <a:p>
            <a:pPr algn="just">
              <a:lnSpc>
                <a:spcPct val="150000"/>
              </a:lnSpc>
            </a:pPr>
            <a:r>
              <a:rPr lang="fa-IR" sz="2400" b="1" dirty="0" smtClean="0">
                <a:cs typeface="B Zar" pitchFamily="2" charset="-78"/>
              </a:rPr>
              <a:t>استفاده از مواد پركننده تميز و خشك ، كنترل جريان جوشكاري و طول قوس</a:t>
            </a:r>
          </a:p>
          <a:p>
            <a:pPr algn="just">
              <a:lnSpc>
                <a:spcPct val="150000"/>
              </a:lnSpc>
            </a:pPr>
            <a:r>
              <a:rPr lang="fa-IR" sz="2400" b="1" dirty="0" smtClean="0">
                <a:cs typeface="B Zar" pitchFamily="2" charset="-78"/>
              </a:rPr>
              <a:t>پايين نگه داشتن ويسكوزيته جوش ، جلوگيري از منجمدشدن سريع جوش ، بالا نگه داشتن دماي فلز جوش</a:t>
            </a:r>
          </a:p>
          <a:p>
            <a:pPr algn="just">
              <a:lnSpc>
                <a:spcPct val="150000"/>
              </a:lnSpc>
            </a:pPr>
            <a:r>
              <a:rPr lang="fa-IR" sz="2400" b="1" dirty="0" smtClean="0">
                <a:cs typeface="B Zar" pitchFamily="2" charset="-78"/>
              </a:rPr>
              <a:t>جلوگيري از نفوذ بيش از حد كه غالباً در اثر جوشكاري غلط و آماده سازي ناقص اتصال و عدم هم محوري كامل اتصال رخ مي دهد . </a:t>
            </a:r>
          </a:p>
          <a:p>
            <a:pPr algn="just">
              <a:lnSpc>
                <a:spcPct val="150000"/>
              </a:lnSpc>
            </a:pPr>
            <a:r>
              <a:rPr lang="fa-IR" sz="2400" b="1" dirty="0" smtClean="0">
                <a:cs typeface="B Zar" pitchFamily="2" charset="-78"/>
              </a:rPr>
              <a:t>جلوگيري از ذوب ناقص و بريدگي كناره جوش و ايجاد ترك </a:t>
            </a:r>
          </a:p>
          <a:p>
            <a:pPr algn="just">
              <a:lnSpc>
                <a:spcPct val="150000"/>
              </a:lnSpc>
            </a:pPr>
            <a:r>
              <a:rPr lang="ar-SA" sz="2400" b="1" dirty="0" smtClean="0">
                <a:cs typeface="B Zar" pitchFamily="2" charset="-78"/>
              </a:rPr>
              <a:t>تست ذرات مغناطيسي و تست مايع نفوذ عمده ترين روش ها براي بررسي كيفيت جوشكاري به شمار مي روند . روش راديوگرافي نيز در لوله هايي كه ابعاد بزرگ دارند كاربرد دارد .</a:t>
            </a:r>
            <a:endParaRPr lang="fa-IR" sz="2400" b="1" dirty="0" smtClean="0">
              <a:cs typeface="B Zar" pitchFamily="2" charset="-78"/>
            </a:endParaRPr>
          </a:p>
          <a:p>
            <a:pPr algn="just">
              <a:lnSpc>
                <a:spcPct val="150000"/>
              </a:lnSpc>
            </a:pPr>
            <a:endParaRPr lang="fa-IR" sz="2400" b="1" dirty="0" smtClean="0">
              <a:cs typeface="B Zar" pitchFamily="2" charset="-78"/>
            </a:endParaRPr>
          </a:p>
          <a:p>
            <a:pPr algn="just">
              <a:lnSpc>
                <a:spcPct val="150000"/>
              </a:lnSpc>
            </a:pPr>
            <a:endParaRPr lang="en-US" sz="2400" b="1" dirty="0" smtClean="0">
              <a:cs typeface="B Zar" pitchFamily="2" charset="-78"/>
            </a:endParaRPr>
          </a:p>
          <a:p>
            <a:endParaRPr lang="fa-IR" sz="4000" b="1" dirty="0"/>
          </a:p>
        </p:txBody>
      </p:sp>
      <p:sp>
        <p:nvSpPr>
          <p:cNvPr id="4" name="Title 3"/>
          <p:cNvSpPr>
            <a:spLocks noGrp="1"/>
          </p:cNvSpPr>
          <p:nvPr>
            <p:ph type="title"/>
          </p:nvPr>
        </p:nvSpPr>
        <p:spPr/>
        <p:txBody>
          <a:bodyPr>
            <a:noAutofit/>
          </a:bodyPr>
          <a:lstStyle/>
          <a:p>
            <a:pPr algn="ctr"/>
            <a:r>
              <a:rPr lang="ar-SA" sz="4000" dirty="0" smtClean="0">
                <a:cs typeface="B Zar" pitchFamily="2" charset="-78"/>
              </a:rPr>
              <a:t>روش هاي جلوگيري از ايجاد جوش هاي مخرب </a:t>
            </a:r>
            <a:r>
              <a:rPr lang="en-US" sz="4000" dirty="0" smtClean="0">
                <a:cs typeface="B Zar" pitchFamily="2" charset="-78"/>
              </a:rPr>
              <a:t/>
            </a:r>
            <a:br>
              <a:rPr lang="en-US" sz="4000" dirty="0" smtClean="0">
                <a:cs typeface="B Zar" pitchFamily="2" charset="-78"/>
              </a:rPr>
            </a:br>
            <a:endParaRPr lang="fa-IR" sz="4000"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tretch>
            <a:fillRect/>
          </a:stretch>
        </p:blipFill>
        <p:spPr bwMode="auto">
          <a:xfrm>
            <a:off x="647612" y="2837265"/>
            <a:ext cx="3657776" cy="3030135"/>
          </a:xfrm>
          <a:prstGeom prst="rect">
            <a:avLst/>
          </a:prstGeom>
          <a:noFill/>
          <a:ln w="9525">
            <a:noFill/>
            <a:miter lim="800000"/>
            <a:headEnd/>
            <a:tailEnd/>
          </a:ln>
          <a:effectLst/>
        </p:spPr>
      </p:pic>
      <p:pic>
        <p:nvPicPr>
          <p:cNvPr id="2052" name="Picture 4"/>
          <p:cNvPicPr>
            <a:picLocks noGrp="1" noChangeAspect="1" noChangeArrowheads="1"/>
          </p:cNvPicPr>
          <p:nvPr>
            <p:ph sz="half" idx="2"/>
          </p:nvPr>
        </p:nvPicPr>
        <p:blipFill>
          <a:blip r:embed="rId3" cstate="print"/>
          <a:srcRect/>
          <a:stretch>
            <a:fillRect/>
          </a:stretch>
        </p:blipFill>
        <p:spPr bwMode="auto">
          <a:xfrm>
            <a:off x="4800600" y="2819400"/>
            <a:ext cx="3810000" cy="3028950"/>
          </a:xfrm>
          <a:prstGeom prst="rect">
            <a:avLst/>
          </a:prstGeom>
          <a:noFill/>
          <a:ln w="9525">
            <a:noFill/>
            <a:miter lim="800000"/>
            <a:headEnd/>
            <a:tailEnd/>
          </a:ln>
          <a:effectLst/>
        </p:spPr>
      </p:pic>
      <p:sp>
        <p:nvSpPr>
          <p:cNvPr id="4" name="Title 3"/>
          <p:cNvSpPr>
            <a:spLocks noGrp="1"/>
          </p:cNvSpPr>
          <p:nvPr>
            <p:ph type="title"/>
          </p:nvPr>
        </p:nvSpPr>
        <p:spPr>
          <a:xfrm>
            <a:off x="457200" y="-304800"/>
            <a:ext cx="8229600" cy="1143000"/>
          </a:xfrm>
        </p:spPr>
        <p:txBody>
          <a:bodyPr>
            <a:normAutofit/>
          </a:bodyPr>
          <a:lstStyle/>
          <a:p>
            <a:pPr algn="ctr"/>
            <a:r>
              <a:rPr lang="fa-IR" sz="4800" dirty="0" smtClean="0">
                <a:cs typeface="B Zar" pitchFamily="2" charset="-78"/>
              </a:rPr>
              <a:t>اقدامات</a:t>
            </a:r>
            <a:r>
              <a:rPr lang="fa-IR" sz="6600" dirty="0" smtClean="0"/>
              <a:t> </a:t>
            </a:r>
            <a:endParaRPr lang="fa-IR" sz="6600" dirty="0"/>
          </a:p>
        </p:txBody>
      </p:sp>
      <p:sp>
        <p:nvSpPr>
          <p:cNvPr id="7" name="Rectangle 6"/>
          <p:cNvSpPr/>
          <p:nvPr/>
        </p:nvSpPr>
        <p:spPr>
          <a:xfrm>
            <a:off x="457200" y="533400"/>
            <a:ext cx="8305800" cy="2215991"/>
          </a:xfrm>
          <a:prstGeom prst="rect">
            <a:avLst/>
          </a:prstGeom>
        </p:spPr>
        <p:txBody>
          <a:bodyPr wrap="square">
            <a:spAutoFit/>
          </a:bodyPr>
          <a:lstStyle/>
          <a:p>
            <a:pPr algn="just">
              <a:lnSpc>
                <a:spcPct val="150000"/>
              </a:lnSpc>
            </a:pPr>
            <a:r>
              <a:rPr lang="fa-IR" sz="2000" dirty="0" smtClean="0">
                <a:cs typeface="B Zar" pitchFamily="2" charset="-78"/>
              </a:rPr>
              <a:t>اقدامات صورت گرفته نيز بدين شرح مي باشد : </a:t>
            </a:r>
          </a:p>
          <a:p>
            <a:pPr algn="just">
              <a:lnSpc>
                <a:spcPct val="150000"/>
              </a:lnSpc>
              <a:buNone/>
            </a:pPr>
            <a:r>
              <a:rPr lang="fa-IR" sz="2400" dirty="0" smtClean="0">
                <a:cs typeface="B Zar" pitchFamily="2" charset="-78"/>
              </a:rPr>
              <a:t>تعويض لوله هاي پايين رونده فقط از قسمت زانويي با متريال مرغوبتر ( متريال قبل از نوع كربن استيل با كد </a:t>
            </a:r>
            <a:r>
              <a:rPr lang="en-US" sz="2400" dirty="0" smtClean="0">
                <a:latin typeface="Times New Roman" pitchFamily="18" charset="0"/>
                <a:cs typeface="Times New Roman" pitchFamily="18" charset="0"/>
              </a:rPr>
              <a:t>SA178C</a:t>
            </a:r>
            <a:r>
              <a:rPr lang="fa-IR" sz="2400" dirty="0" smtClean="0">
                <a:cs typeface="B Zar" pitchFamily="2" charset="-78"/>
              </a:rPr>
              <a:t> بوده و متريال جديد از نوع آلياژ مقاوم در برابر سايش با كد </a:t>
            </a:r>
            <a:r>
              <a:rPr lang="en-US" sz="2400" dirty="0" smtClean="0">
                <a:latin typeface="Times New Roman" pitchFamily="18" charset="0"/>
                <a:cs typeface="Times New Roman" pitchFamily="18" charset="0"/>
              </a:rPr>
              <a:t>SA213T22</a:t>
            </a:r>
            <a:r>
              <a:rPr lang="fa-IR" sz="2400" dirty="0" smtClean="0">
                <a:cs typeface="B Zar" pitchFamily="2" charset="-78"/>
              </a:rPr>
              <a:t> مي باشد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304800"/>
            <a:ext cx="8229600" cy="4495800"/>
          </a:xfrm>
        </p:spPr>
        <p:txBody>
          <a:bodyPr>
            <a:noAutofit/>
          </a:bodyPr>
          <a:lstStyle/>
          <a:p>
            <a:pPr algn="just">
              <a:lnSpc>
                <a:spcPct val="150000"/>
              </a:lnSpc>
            </a:pPr>
            <a:endParaRPr lang="fa-IR" sz="2000" b="1" dirty="0" smtClean="0">
              <a:cs typeface="B Zar" pitchFamily="2" charset="-78"/>
            </a:endParaRPr>
          </a:p>
          <a:p>
            <a:pPr>
              <a:lnSpc>
                <a:spcPct val="160000"/>
              </a:lnSpc>
            </a:pPr>
            <a:r>
              <a:rPr lang="fa-IR" sz="2000" b="1" dirty="0" smtClean="0">
                <a:cs typeface="B Zar" pitchFamily="2" charset="-78"/>
              </a:rPr>
              <a:t>نيروگاه دماوند بزرگترين نيروگاه سيكل تركيبي  كشور و خاورميانه مي‌باشد،كه در زميني به مساحت 194 هكتار در كيلومتر 35 جاده تهران گرمسار واقع شده و از سال 1384 پروژه ساخت آن كليد خورده است.</a:t>
            </a:r>
            <a:endParaRPr lang="en-US" sz="2000" b="1" dirty="0" smtClean="0">
              <a:cs typeface="B Zar" pitchFamily="2" charset="-78"/>
            </a:endParaRPr>
          </a:p>
          <a:p>
            <a:pPr>
              <a:lnSpc>
                <a:spcPct val="160000"/>
              </a:lnSpc>
            </a:pPr>
            <a:r>
              <a:rPr lang="fa-IR" sz="2000" b="1" dirty="0" smtClean="0">
                <a:cs typeface="B Zar" pitchFamily="2" charset="-78"/>
              </a:rPr>
              <a:t>اين نيروگاه داراي 12 واحد گازي با ظرفيت هر واحد 159 مگاوات و با سوخت گاز طبيعي و گازوئيل و همچنين 6 واحد بخار با ظرفيت هر واحد 160 مگاوات است. </a:t>
            </a:r>
            <a:endParaRPr lang="en-US" sz="2000" b="1" dirty="0" smtClean="0">
              <a:cs typeface="B Zar" pitchFamily="2" charset="-78"/>
            </a:endParaRPr>
          </a:p>
          <a:p>
            <a:pPr>
              <a:lnSpc>
                <a:spcPct val="160000"/>
              </a:lnSpc>
            </a:pPr>
            <a:r>
              <a:rPr lang="fa-IR" sz="2000" b="1" dirty="0" smtClean="0">
                <a:cs typeface="B Zar" pitchFamily="2" charset="-78"/>
              </a:rPr>
              <a:t>بازدهي اين نيروگاه 50% است كه در ميان ‌نيروگاه‌هاي كشور منحصر به فرد است. در شرايط استاندارد ‌نيروگاه‌هاي گازي داراي راندماني حدود 33% خواهند بود و همچنين توربين‌هاي بخار نيز داراي راندماني حدود 40% هستند كه با بهره گيري از تركيب اين دو سيستم و ايجاد نيروگاه‌هاي سيكل تركيبي اين مقدار افزايش خواهد يافت.</a:t>
            </a:r>
            <a:endParaRPr lang="en-US" sz="2000" b="1" dirty="0" smtClean="0">
              <a:cs typeface="B Zar" pitchFamily="2" charset="-78"/>
            </a:endParaRPr>
          </a:p>
          <a:p>
            <a:pPr algn="just">
              <a:lnSpc>
                <a:spcPct val="160000"/>
              </a:lnSpc>
            </a:pPr>
            <a:r>
              <a:rPr lang="fa-IR" sz="2000" b="1" dirty="0" smtClean="0">
                <a:cs typeface="B Zar" pitchFamily="2" charset="-78"/>
              </a:rPr>
              <a:t>با توجه به نشتي رخ داده شده در </a:t>
            </a:r>
            <a:r>
              <a:rPr lang="en-US" sz="2000" b="1" dirty="0" smtClean="0">
                <a:latin typeface="Times New Roman" pitchFamily="18" charset="0"/>
                <a:cs typeface="Times New Roman" pitchFamily="18" charset="0"/>
              </a:rPr>
              <a:t>HP Economizer </a:t>
            </a:r>
            <a:r>
              <a:rPr lang="en-US" sz="2000" b="1" baseline="30000" dirty="0" smtClean="0">
                <a:latin typeface="Times New Roman" pitchFamily="18" charset="0"/>
                <a:cs typeface="Times New Roman" pitchFamily="18" charset="0"/>
              </a:rPr>
              <a:t>2</a:t>
            </a:r>
            <a:r>
              <a:rPr lang="fa-IR" sz="2000" b="1" dirty="0" smtClean="0">
                <a:latin typeface="Times New Roman" pitchFamily="18" charset="0"/>
                <a:cs typeface="Times New Roman" pitchFamily="18" charset="0"/>
              </a:rPr>
              <a:t> </a:t>
            </a:r>
            <a:r>
              <a:rPr lang="fa-IR" sz="2000" b="1" dirty="0" smtClean="0">
                <a:cs typeface="B Zar" pitchFamily="2" charset="-78"/>
              </a:rPr>
              <a:t>قسمت ورودي به اكونومايزر و خروج آب از هدر اصلي به لوله هاي فين دار كه دقيقاً بعد از جوش لوله به كلكتور اصلي قرار گرفته ، منجر به كم شدن ضخامت لوله در اين ناحيه و به تبع آن ايجاد سوراخ همراه با ترك محيطي در لوله گرديده است . </a:t>
            </a:r>
          </a:p>
          <a:p>
            <a:endParaRPr lang="fa-IR" sz="3200" b="1" dirty="0"/>
          </a:p>
        </p:txBody>
      </p:sp>
      <p:sp>
        <p:nvSpPr>
          <p:cNvPr id="3" name="Title 2"/>
          <p:cNvSpPr>
            <a:spLocks noGrp="1"/>
          </p:cNvSpPr>
          <p:nvPr>
            <p:ph type="title"/>
          </p:nvPr>
        </p:nvSpPr>
        <p:spPr>
          <a:xfrm>
            <a:off x="457200" y="-76200"/>
            <a:ext cx="8229600" cy="792162"/>
          </a:xfrm>
        </p:spPr>
        <p:txBody>
          <a:bodyPr>
            <a:normAutofit/>
          </a:bodyPr>
          <a:lstStyle/>
          <a:p>
            <a:pPr algn="ctr"/>
            <a:r>
              <a:rPr lang="fa-IR" sz="4000" dirty="0" smtClean="0">
                <a:cs typeface="B Zar" pitchFamily="2" charset="-78"/>
              </a:rPr>
              <a:t>مقدمه</a:t>
            </a:r>
            <a:endParaRPr lang="fa-IR" sz="4000" dirty="0"/>
          </a:p>
        </p:txBody>
      </p:sp>
      <p:pic>
        <p:nvPicPr>
          <p:cNvPr id="4" name="Picture 2" descr="C:\Users\iraj\Pictures\دوستان\DSC00023.jpg"/>
          <p:cNvPicPr>
            <a:picLocks noChangeAspect="1" noChangeArrowheads="1"/>
          </p:cNvPicPr>
          <p:nvPr/>
        </p:nvPicPr>
        <p:blipFill>
          <a:blip r:embed="rId3" cstate="print"/>
          <a:srcRect/>
          <a:stretch>
            <a:fillRect/>
          </a:stretch>
        </p:blipFill>
        <p:spPr bwMode="auto">
          <a:xfrm>
            <a:off x="-76200" y="-76200"/>
            <a:ext cx="2087217" cy="1143000"/>
          </a:xfrm>
          <a:prstGeom prst="ellipse">
            <a:avLst/>
          </a:prstGeom>
          <a:ln>
            <a:noFill/>
          </a:ln>
          <a:effectLst>
            <a:softEdge rad="112500"/>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483291"/>
          </a:xfrm>
        </p:spPr>
        <p:txBody>
          <a:bodyPr>
            <a:noAutofit/>
          </a:bodyPr>
          <a:lstStyle/>
          <a:p>
            <a:pPr lvl="0" algn="just">
              <a:lnSpc>
                <a:spcPct val="170000"/>
              </a:lnSpc>
            </a:pPr>
            <a:r>
              <a:rPr lang="ar-SA" sz="1900" b="1" dirty="0" smtClean="0">
                <a:cs typeface="B Zar" pitchFamily="2" charset="-78"/>
              </a:rPr>
              <a:t>جهت جلوگيري از خروج هاي بلند مدت در اثر بروز نشتي قبل از هر گونه اتفاق در بازديد هاي 2000 و 4000 و 8000 ساعته برنامه تست هاي غير مخرب شامل تست هاي آلتراسونيك ، راديو گرافيك ، مايع نافذ و ذرات مغناطيسي گنجانده شود  تا در صورت مشاهده ترك هاي سطحي ريز يا زير سطحي نسبت به بر طرف كردن آن در توقف واحدها اقدام شود</a:t>
            </a:r>
            <a:r>
              <a:rPr lang="fa-IR" sz="1900" b="1" dirty="0" smtClean="0">
                <a:cs typeface="B Zar" pitchFamily="2" charset="-78"/>
              </a:rPr>
              <a:t> .</a:t>
            </a:r>
            <a:r>
              <a:rPr lang="ar-SA" sz="1900" b="1" dirty="0" smtClean="0">
                <a:cs typeface="B Zar" pitchFamily="2" charset="-78"/>
              </a:rPr>
              <a:t>  </a:t>
            </a:r>
            <a:endParaRPr lang="en-US" sz="1900" b="1" dirty="0" smtClean="0">
              <a:cs typeface="B Zar" pitchFamily="2" charset="-78"/>
            </a:endParaRPr>
          </a:p>
          <a:p>
            <a:pPr lvl="0" algn="just">
              <a:lnSpc>
                <a:spcPct val="170000"/>
              </a:lnSpc>
            </a:pPr>
            <a:r>
              <a:rPr lang="ar-SA" sz="1900" b="1" dirty="0" smtClean="0">
                <a:cs typeface="B Zar" pitchFamily="2" charset="-78"/>
              </a:rPr>
              <a:t>با توجه به اينكه ترموكوپل ها از مهمترين وسايل اندازه گيري دما به شمار مي روند و مي توان در تخمين عمر لوله ها ، تشخيص مكانيزم هاي خزش دماي بالا ( اورهيت بلند مدت ) ، خوردگي ناشي از سود ، تخريب هيدروژني و خوردگي داغ سمت آتش و همچنين چگونگي احتراق بويلر ، سيركولاسيون آب و بخار بسيار مفيد واقع شوند و نصب آنها هزينه بر مي باشد و در واحدهاي اين نيروگاه ترموكوپل ها در ورودي </a:t>
            </a:r>
            <a:r>
              <a:rPr lang="en-US" sz="1900" b="1" dirty="0" smtClean="0">
                <a:latin typeface="Times New Roman" pitchFamily="18" charset="0"/>
                <a:cs typeface="Times New Roman" pitchFamily="18" charset="0"/>
              </a:rPr>
              <a:t>HP Eco</a:t>
            </a:r>
            <a:r>
              <a:rPr lang="en-US" sz="1900" b="1" baseline="30000" dirty="0" smtClean="0">
                <a:latin typeface="Times New Roman" pitchFamily="18" charset="0"/>
                <a:cs typeface="Times New Roman" pitchFamily="18" charset="0"/>
              </a:rPr>
              <a:t>1</a:t>
            </a:r>
            <a:r>
              <a:rPr lang="ar-SA" sz="1900" b="1" dirty="0" smtClean="0">
                <a:latin typeface="Times New Roman" pitchFamily="18" charset="0"/>
                <a:cs typeface="Times New Roman" pitchFamily="18" charset="0"/>
              </a:rPr>
              <a:t> </a:t>
            </a:r>
            <a:r>
              <a:rPr lang="ar-SA" sz="1900" b="1" dirty="0" smtClean="0">
                <a:cs typeface="B Zar" pitchFamily="2" charset="-78"/>
              </a:rPr>
              <a:t>و خروجي </a:t>
            </a:r>
            <a:r>
              <a:rPr lang="en-US" sz="1900" b="1" dirty="0" smtClean="0">
                <a:latin typeface="Times New Roman" pitchFamily="18" charset="0"/>
                <a:cs typeface="Times New Roman" pitchFamily="18" charset="0"/>
              </a:rPr>
              <a:t>HP Eco</a:t>
            </a:r>
            <a:r>
              <a:rPr lang="en-US" sz="1900" b="1" baseline="30000" dirty="0" smtClean="0">
                <a:latin typeface="Times New Roman" pitchFamily="18" charset="0"/>
                <a:cs typeface="Times New Roman" pitchFamily="18" charset="0"/>
              </a:rPr>
              <a:t>2</a:t>
            </a:r>
            <a:r>
              <a:rPr lang="ar-SA" sz="1900" b="1" dirty="0" smtClean="0">
                <a:latin typeface="Times New Roman" pitchFamily="18" charset="0"/>
                <a:cs typeface="Times New Roman" pitchFamily="18" charset="0"/>
              </a:rPr>
              <a:t> </a:t>
            </a:r>
            <a:r>
              <a:rPr lang="ar-SA" sz="1900" b="1" dirty="0" smtClean="0">
                <a:cs typeface="B Zar" pitchFamily="2" charset="-78"/>
              </a:rPr>
              <a:t>نصب گرديده مي توان در صورت امكان</a:t>
            </a:r>
            <a:r>
              <a:rPr lang="fa-IR" sz="1900" b="1" dirty="0" smtClean="0">
                <a:cs typeface="B Zar" pitchFamily="2" charset="-78"/>
              </a:rPr>
              <a:t> با</a:t>
            </a:r>
            <a:r>
              <a:rPr lang="ar-SA" sz="1900" b="1" dirty="0" smtClean="0">
                <a:cs typeface="B Zar" pitchFamily="2" charset="-78"/>
              </a:rPr>
              <a:t> نصب ترموكوپل موقت بر روي نقاط حساس لوله ها ، به كمك تغييرات دما از ضخامت هاي مختلف لوله تا محيط احتراق ، يك تفسير نسبي از وضعيت دما به دست آورد .</a:t>
            </a:r>
            <a:endParaRPr lang="en-US" sz="1900" b="1" dirty="0" smtClean="0">
              <a:cs typeface="B Zar" pitchFamily="2" charset="-78"/>
            </a:endParaRPr>
          </a:p>
          <a:p>
            <a:pPr lvl="0" algn="just">
              <a:lnSpc>
                <a:spcPct val="170000"/>
              </a:lnSpc>
            </a:pPr>
            <a:r>
              <a:rPr lang="ar-SA" sz="1900" b="1" dirty="0" smtClean="0">
                <a:cs typeface="B Zar" pitchFamily="2" charset="-78"/>
              </a:rPr>
              <a:t>با توجه به اينكه جنس لوله هايي كه نشتي در آنها حادث شده است كربن استيل مي باشد تعويض اين لوله با متريال مناسب نيز در تعميرات اساسي مي تواند مفيد واقع شود .</a:t>
            </a:r>
            <a:endParaRPr lang="en-US" sz="1900" b="1" dirty="0" smtClean="0">
              <a:cs typeface="B Zar" pitchFamily="2" charset="-78"/>
            </a:endParaRPr>
          </a:p>
          <a:p>
            <a:endParaRPr lang="fa-IR" sz="1900" b="1" dirty="0"/>
          </a:p>
        </p:txBody>
      </p:sp>
      <p:sp>
        <p:nvSpPr>
          <p:cNvPr id="3" name="Title 2"/>
          <p:cNvSpPr>
            <a:spLocks noGrp="1"/>
          </p:cNvSpPr>
          <p:nvPr>
            <p:ph type="title"/>
          </p:nvPr>
        </p:nvSpPr>
        <p:spPr>
          <a:xfrm>
            <a:off x="457200" y="-228600"/>
            <a:ext cx="8229600" cy="1143000"/>
          </a:xfrm>
        </p:spPr>
        <p:txBody>
          <a:bodyPr>
            <a:normAutofit/>
          </a:bodyPr>
          <a:lstStyle/>
          <a:p>
            <a:pPr algn="ctr"/>
            <a:r>
              <a:rPr lang="fa-IR" sz="3000" dirty="0" smtClean="0">
                <a:cs typeface="B Zar" pitchFamily="2" charset="-78"/>
              </a:rPr>
              <a:t>نتيجه گيري</a:t>
            </a:r>
            <a:endParaRPr lang="fa-IR" sz="3000"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25963"/>
          </a:xfrm>
        </p:spPr>
        <p:txBody>
          <a:bodyPr>
            <a:normAutofit/>
          </a:bodyPr>
          <a:lstStyle/>
          <a:p>
            <a:pPr lvl="0">
              <a:lnSpc>
                <a:spcPct val="150000"/>
              </a:lnSpc>
            </a:pPr>
            <a:r>
              <a:rPr lang="ar-SA" sz="2800" dirty="0" smtClean="0">
                <a:cs typeface="B Zar" pitchFamily="2" charset="-78"/>
              </a:rPr>
              <a:t>كتاب خرابي هاي بويلر مولف دكتر سيد ابراهيم موسوي ترشيزي</a:t>
            </a:r>
            <a:endParaRPr lang="en-US" sz="2800" dirty="0" smtClean="0">
              <a:cs typeface="B Zar" pitchFamily="2" charset="-78"/>
            </a:endParaRPr>
          </a:p>
          <a:p>
            <a:pPr lvl="0">
              <a:lnSpc>
                <a:spcPct val="150000"/>
              </a:lnSpc>
            </a:pPr>
            <a:r>
              <a:rPr lang="ar-SA" sz="2800" dirty="0" smtClean="0">
                <a:cs typeface="B Zar" pitchFamily="2" charset="-78"/>
              </a:rPr>
              <a:t>كتاب متالوژي ، شيمي و خوردگي در بويلر مولف خسرو رحماني </a:t>
            </a:r>
            <a:endParaRPr lang="en-US" sz="2800" dirty="0" smtClean="0">
              <a:cs typeface="B Zar" pitchFamily="2" charset="-78"/>
            </a:endParaRPr>
          </a:p>
          <a:p>
            <a:pPr>
              <a:lnSpc>
                <a:spcPct val="150000"/>
              </a:lnSpc>
            </a:pPr>
            <a:r>
              <a:rPr lang="ar-SA" sz="2800" dirty="0" smtClean="0">
                <a:cs typeface="B Zar" pitchFamily="2" charset="-78"/>
              </a:rPr>
              <a:t>كتاب انجمن خوردگي مولف سيد محمد سيد رضي</a:t>
            </a:r>
            <a:endParaRPr lang="en-US" sz="2800" dirty="0" smtClean="0">
              <a:cs typeface="B Zar" pitchFamily="2" charset="-78"/>
            </a:endParaRPr>
          </a:p>
          <a:p>
            <a:pPr algn="l">
              <a:lnSpc>
                <a:spcPct val="150000"/>
              </a:lnSpc>
            </a:pPr>
            <a:r>
              <a:rPr lang="en-US" sz="2800" dirty="0" smtClean="0">
                <a:latin typeface="Times New Roman" pitchFamily="18" charset="0"/>
                <a:cs typeface="Times New Roman" pitchFamily="18" charset="0"/>
              </a:rPr>
              <a:t>Water Chemistry Mark M. Benjamin</a:t>
            </a:r>
            <a:endParaRPr lang="fa-IR" sz="2800" dirty="0" smtClean="0">
              <a:latin typeface="Times New Roman" pitchFamily="18" charset="0"/>
              <a:cs typeface="Times New Roman" pitchFamily="18" charset="0"/>
            </a:endParaRPr>
          </a:p>
          <a:p>
            <a:pPr algn="l">
              <a:lnSpc>
                <a:spcPct val="150000"/>
              </a:lnSpc>
              <a:buNone/>
            </a:pPr>
            <a:r>
              <a:rPr lang="en-US" sz="2800" dirty="0" smtClean="0">
                <a:latin typeface="Times New Roman" pitchFamily="18" charset="0"/>
                <a:cs typeface="Times New Roman" pitchFamily="18" charset="0"/>
              </a:rPr>
              <a:t>The Nalco Water Handbook , </a:t>
            </a:r>
            <a:r>
              <a:rPr lang="en-US" sz="2800" dirty="0" err="1" smtClean="0">
                <a:latin typeface="Times New Roman" pitchFamily="18" charset="0"/>
                <a:cs typeface="Times New Roman" pitchFamily="18" charset="0"/>
              </a:rPr>
              <a:t>Daniel.Flynn</a:t>
            </a:r>
            <a:endParaRPr lang="fa-IR" sz="2800" dirty="0">
              <a:latin typeface="Times New Roman" pitchFamily="18" charset="0"/>
              <a:cs typeface="Times New Roman" pitchFamily="18" charset="0"/>
            </a:endParaRPr>
          </a:p>
        </p:txBody>
      </p:sp>
      <p:sp>
        <p:nvSpPr>
          <p:cNvPr id="3" name="Title 2"/>
          <p:cNvSpPr>
            <a:spLocks noGrp="1"/>
          </p:cNvSpPr>
          <p:nvPr>
            <p:ph type="title"/>
          </p:nvPr>
        </p:nvSpPr>
        <p:spPr>
          <a:xfrm>
            <a:off x="457200" y="-76200"/>
            <a:ext cx="8229600" cy="1143000"/>
          </a:xfrm>
        </p:spPr>
        <p:txBody>
          <a:bodyPr>
            <a:normAutofit/>
          </a:bodyPr>
          <a:lstStyle/>
          <a:p>
            <a:pPr algn="ctr"/>
            <a:r>
              <a:rPr lang="fa-IR" sz="4400" dirty="0" smtClean="0"/>
              <a:t>منابع</a:t>
            </a:r>
            <a:endParaRPr lang="fa-IR" sz="4400" dirty="0"/>
          </a:p>
        </p:txBody>
      </p:sp>
    </p:spTree>
  </p:cSld>
  <p:clrMapOvr>
    <a:masterClrMapping/>
  </p:clrMapOvr>
  <p:transition spd="slow">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304800"/>
            <a:ext cx="8077200" cy="914400"/>
          </a:xfrm>
        </p:spPr>
        <p:txBody>
          <a:bodyPr>
            <a:noAutofit/>
          </a:bodyPr>
          <a:lstStyle/>
          <a:p>
            <a:pPr algn="ctr"/>
            <a:r>
              <a:rPr lang="fa-IR" sz="4000" dirty="0" smtClean="0">
                <a:cs typeface="B Zar" pitchFamily="2" charset="-78"/>
              </a:rPr>
              <a:t>از كليه كساني كه بنده حقير را در اين امر ياري نمودند كمال تشكر را دارم </a:t>
            </a:r>
          </a:p>
          <a:p>
            <a:pPr algn="ctr"/>
            <a:endParaRPr lang="fa-IR" sz="6000" dirty="0">
              <a:cs typeface="B Zar" pitchFamily="2" charset="-78"/>
            </a:endParaRPr>
          </a:p>
        </p:txBody>
      </p:sp>
      <p:pic>
        <p:nvPicPr>
          <p:cNvPr id="7" name="Content Placeholder 6" descr="Winter.jpg"/>
          <p:cNvPicPr>
            <a:picLocks noGrp="1" noChangeAspect="1"/>
          </p:cNvPicPr>
          <p:nvPr>
            <p:ph sz="half" idx="1"/>
          </p:nvPr>
        </p:nvPicPr>
        <p:blipFill>
          <a:blip r:embed="rId2"/>
          <a:stretch>
            <a:fillRect/>
          </a:stretch>
        </p:blipFill>
        <p:spPr>
          <a:xfrm>
            <a:off x="1447800" y="1828800"/>
            <a:ext cx="6096000" cy="4572000"/>
          </a:xfrm>
          <a:prstGeom prst="ellipse">
            <a:avLst/>
          </a:prstGeom>
          <a:ln>
            <a:noFill/>
          </a:ln>
          <a:effectLst>
            <a:softEdge rad="112500"/>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797491"/>
          </a:xfrm>
        </p:spPr>
        <p:txBody>
          <a:bodyPr>
            <a:normAutofit/>
          </a:bodyPr>
          <a:lstStyle/>
          <a:p>
            <a:pPr algn="ctr">
              <a:buNone/>
            </a:pPr>
            <a:r>
              <a:rPr lang="fa-I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20000"/>
                    <a:lumOff val="80000"/>
                  </a:schemeClr>
                </a:solidFill>
                <a:effectLst>
                  <a:glow rad="63500">
                    <a:schemeClr val="accent1">
                      <a:satMod val="175000"/>
                      <a:alpha val="40000"/>
                    </a:schemeClr>
                  </a:glow>
                  <a:outerShdw blurRad="41275" dist="12700" dir="12000000" algn="tl" rotWithShape="0">
                    <a:srgbClr val="000000">
                      <a:alpha val="40000"/>
                    </a:srgbClr>
                  </a:outerShdw>
                </a:effectLst>
                <a:cs typeface="B Zar" pitchFamily="2" charset="-78"/>
              </a:rPr>
              <a:t>بخش 1</a:t>
            </a:r>
            <a:endParaRPr lang="fa-I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20000"/>
                  <a:lumOff val="80000"/>
                </a:schemeClr>
              </a:solidFill>
              <a:effectLst>
                <a:glow rad="63500">
                  <a:schemeClr val="accent1">
                    <a:satMod val="175000"/>
                    <a:alpha val="40000"/>
                  </a:schemeClr>
                </a:glow>
                <a:outerShdw blurRad="41275" dist="12700" dir="12000000" algn="tl" rotWithShape="0">
                  <a:srgbClr val="000000">
                    <a:alpha val="40000"/>
                  </a:srgbClr>
                </a:outerShdw>
              </a:effectLst>
              <a:cs typeface="B Zar" pitchFamily="2" charset="-78"/>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pPr algn="ctr"/>
            <a:r>
              <a:rPr lang="fa-IR" sz="4800" dirty="0" smtClean="0">
                <a:effectLst/>
                <a:cs typeface="B Zar" pitchFamily="2" charset="-78"/>
              </a:rPr>
              <a:t>خوردگي هاي بويلر</a:t>
            </a:r>
            <a:endParaRPr lang="en-US" sz="4800" dirty="0">
              <a:effectLst/>
            </a:endParaRPr>
          </a:p>
        </p:txBody>
      </p:sp>
      <p:sp>
        <p:nvSpPr>
          <p:cNvPr id="5" name="Content Placeholder 5"/>
          <p:cNvSpPr>
            <a:spLocks noGrp="1"/>
          </p:cNvSpPr>
          <p:nvPr>
            <p:ph sz="half" idx="2"/>
          </p:nvPr>
        </p:nvSpPr>
        <p:spPr>
          <a:xfrm>
            <a:off x="4648200" y="914400"/>
            <a:ext cx="4038600" cy="4559491"/>
          </a:xfrm>
        </p:spPr>
        <p:txBody>
          <a:bodyPr>
            <a:noAutofit/>
          </a:bodyPr>
          <a:lstStyle/>
          <a:p>
            <a:pPr lvl="0">
              <a:lnSpc>
                <a:spcPct val="150000"/>
              </a:lnSpc>
            </a:pPr>
            <a:r>
              <a:rPr lang="ar-SA" b="1" dirty="0" smtClean="0">
                <a:cs typeface="B Zar" pitchFamily="2" charset="-78"/>
              </a:rPr>
              <a:t>خوردگي در دماي بالا</a:t>
            </a:r>
            <a:endParaRPr lang="en-US" b="1" dirty="0" smtClean="0">
              <a:cs typeface="B Zar" pitchFamily="2" charset="-78"/>
            </a:endParaRPr>
          </a:p>
          <a:p>
            <a:pPr lvl="0">
              <a:lnSpc>
                <a:spcPct val="150000"/>
              </a:lnSpc>
            </a:pPr>
            <a:r>
              <a:rPr lang="ar-SA" b="1" dirty="0" smtClean="0">
                <a:cs typeface="B Zar" pitchFamily="2" charset="-78"/>
              </a:rPr>
              <a:t>رسوب گذاري</a:t>
            </a:r>
            <a:endParaRPr lang="en-US" b="1" dirty="0" smtClean="0">
              <a:cs typeface="B Zar" pitchFamily="2" charset="-78"/>
            </a:endParaRPr>
          </a:p>
          <a:p>
            <a:pPr>
              <a:lnSpc>
                <a:spcPct val="150000"/>
              </a:lnSpc>
            </a:pPr>
            <a:r>
              <a:rPr lang="ar-SA" b="1" dirty="0" smtClean="0">
                <a:cs typeface="B Zar" pitchFamily="2" charset="-78"/>
              </a:rPr>
              <a:t>خوردگي سمت آتش</a:t>
            </a:r>
            <a:endParaRPr lang="fa-IR" b="1" dirty="0" smtClean="0">
              <a:cs typeface="B Zar" pitchFamily="2" charset="-78"/>
            </a:endParaRPr>
          </a:p>
          <a:p>
            <a:pPr lvl="0">
              <a:lnSpc>
                <a:spcPct val="150000"/>
              </a:lnSpc>
            </a:pPr>
            <a:r>
              <a:rPr lang="ar-SA" b="1" dirty="0" smtClean="0">
                <a:cs typeface="B Zar" pitchFamily="2" charset="-78"/>
              </a:rPr>
              <a:t>خوردگي سمت آب      </a:t>
            </a:r>
            <a:r>
              <a:rPr lang="fa-IR" b="1" dirty="0" smtClean="0">
                <a:cs typeface="B Zar" pitchFamily="2" charset="-78"/>
              </a:rPr>
              <a:t>                </a:t>
            </a:r>
          </a:p>
          <a:p>
            <a:pPr lvl="0">
              <a:lnSpc>
                <a:spcPct val="150000"/>
              </a:lnSpc>
              <a:buNone/>
            </a:pPr>
            <a:r>
              <a:rPr lang="ar-SA" sz="2400" b="1" dirty="0" smtClean="0">
                <a:cs typeface="B Zar" pitchFamily="2" charset="-78"/>
              </a:rPr>
              <a:t>1)خوردگي قليايي</a:t>
            </a:r>
            <a:endParaRPr lang="fa-IR" sz="2400" b="1" dirty="0" smtClean="0">
              <a:cs typeface="B Zar" pitchFamily="2" charset="-78"/>
            </a:endParaRPr>
          </a:p>
          <a:p>
            <a:pPr lvl="0">
              <a:lnSpc>
                <a:spcPct val="150000"/>
              </a:lnSpc>
              <a:buNone/>
            </a:pPr>
            <a:r>
              <a:rPr lang="ar-SA" sz="2400" b="1" dirty="0" smtClean="0">
                <a:cs typeface="B Zar" pitchFamily="2" charset="-78"/>
              </a:rPr>
              <a:t>2) خوردگي شلانت</a:t>
            </a:r>
            <a:endParaRPr lang="fa-IR" sz="2400" b="1" dirty="0" smtClean="0">
              <a:cs typeface="B Zar" pitchFamily="2" charset="-78"/>
            </a:endParaRPr>
          </a:p>
          <a:p>
            <a:pPr lvl="0">
              <a:lnSpc>
                <a:spcPct val="150000"/>
              </a:lnSpc>
              <a:buNone/>
            </a:pPr>
            <a:r>
              <a:rPr lang="ar-SA" sz="2400" b="1" dirty="0" smtClean="0">
                <a:cs typeface="B Zar" pitchFamily="2" charset="-78"/>
              </a:rPr>
              <a:t>3) خوردگي اسيدي در حين بهره برداري</a:t>
            </a:r>
            <a:endParaRPr lang="fa-IR" sz="2400" b="1" dirty="0" smtClean="0">
              <a:cs typeface="B Zar" pitchFamily="2" charset="-78"/>
            </a:endParaRPr>
          </a:p>
          <a:p>
            <a:pPr lvl="0">
              <a:lnSpc>
                <a:spcPct val="150000"/>
              </a:lnSpc>
              <a:buNone/>
            </a:pPr>
            <a:r>
              <a:rPr lang="ar-SA" sz="2400" b="1" dirty="0" smtClean="0">
                <a:cs typeface="B Zar" pitchFamily="2" charset="-78"/>
              </a:rPr>
              <a:t>4) خوردگي اسيدي در حين اسيدشويي</a:t>
            </a:r>
            <a:endParaRPr lang="en-US" sz="2400" b="1" dirty="0" smtClean="0">
              <a:cs typeface="B Zar" pitchFamily="2" charset="-78"/>
            </a:endParaRPr>
          </a:p>
          <a:p>
            <a:pPr>
              <a:lnSpc>
                <a:spcPct val="150000"/>
              </a:lnSpc>
              <a:buNone/>
            </a:pPr>
            <a:r>
              <a:rPr lang="ar-SA" sz="2400" b="1" dirty="0" smtClean="0">
                <a:cs typeface="B Zar" pitchFamily="2" charset="-78"/>
              </a:rPr>
              <a:t>5) خوردگي اكسيژني</a:t>
            </a:r>
            <a:endParaRPr lang="en-US" sz="2400" b="1" dirty="0">
              <a:cs typeface="B Zar" pitchFamily="2" charset="-78"/>
            </a:endParaRPr>
          </a:p>
        </p:txBody>
      </p:sp>
      <p:sp>
        <p:nvSpPr>
          <p:cNvPr id="6" name="Content Placeholder 4"/>
          <p:cNvSpPr>
            <a:spLocks noGrp="1"/>
          </p:cNvSpPr>
          <p:nvPr>
            <p:ph sz="half" idx="1"/>
          </p:nvPr>
        </p:nvSpPr>
        <p:spPr>
          <a:xfrm>
            <a:off x="457200" y="1143000"/>
            <a:ext cx="4038600" cy="4525963"/>
          </a:xfrm>
        </p:spPr>
        <p:txBody>
          <a:bodyPr>
            <a:noAutofit/>
          </a:bodyPr>
          <a:lstStyle/>
          <a:p>
            <a:pPr lvl="0">
              <a:lnSpc>
                <a:spcPct val="150000"/>
              </a:lnSpc>
            </a:pPr>
            <a:r>
              <a:rPr lang="fa-IR" b="1" dirty="0" smtClean="0">
                <a:cs typeface="B Zar" pitchFamily="2" charset="-78"/>
              </a:rPr>
              <a:t>خوردگي </a:t>
            </a:r>
            <a:r>
              <a:rPr lang="ar-SA" b="1" dirty="0" smtClean="0">
                <a:cs typeface="B Zar" pitchFamily="2" charset="-78"/>
              </a:rPr>
              <a:t>خستگي        </a:t>
            </a:r>
            <a:r>
              <a:rPr lang="en-US" b="1" dirty="0" smtClean="0">
                <a:cs typeface="B Zar" pitchFamily="2" charset="-78"/>
              </a:rPr>
              <a:t> </a:t>
            </a:r>
            <a:r>
              <a:rPr lang="fa-IR" b="1" dirty="0" smtClean="0">
                <a:cs typeface="B Zar" pitchFamily="2" charset="-78"/>
              </a:rPr>
              <a:t> </a:t>
            </a:r>
          </a:p>
          <a:p>
            <a:pPr lvl="0">
              <a:lnSpc>
                <a:spcPct val="150000"/>
              </a:lnSpc>
              <a:buNone/>
            </a:pPr>
            <a:r>
              <a:rPr lang="ar-SA" sz="2000" b="1" dirty="0" smtClean="0">
                <a:cs typeface="B Zar" pitchFamily="2" charset="-78"/>
              </a:rPr>
              <a:t>1) خستگي ناشي از ارتعاشا</a:t>
            </a:r>
            <a:r>
              <a:rPr lang="fa-IR" sz="2000" b="1" dirty="0" smtClean="0">
                <a:cs typeface="B Zar" pitchFamily="2" charset="-78"/>
              </a:rPr>
              <a:t>ت </a:t>
            </a:r>
          </a:p>
          <a:p>
            <a:pPr lvl="0">
              <a:lnSpc>
                <a:spcPct val="150000"/>
              </a:lnSpc>
              <a:buNone/>
            </a:pPr>
            <a:r>
              <a:rPr lang="fa-IR" sz="2000" b="1" dirty="0" smtClean="0">
                <a:cs typeface="B Zar" pitchFamily="2" charset="-78"/>
              </a:rPr>
              <a:t>2</a:t>
            </a:r>
            <a:r>
              <a:rPr lang="ar-SA" sz="2000" b="1" dirty="0" smtClean="0">
                <a:cs typeface="B Zar" pitchFamily="2" charset="-78"/>
              </a:rPr>
              <a:t>) خستگي حرارتي</a:t>
            </a:r>
            <a:r>
              <a:rPr lang="en-US" sz="2000" b="1" dirty="0" smtClean="0">
                <a:cs typeface="B Zar" pitchFamily="2" charset="-78"/>
              </a:rPr>
              <a:t>                            </a:t>
            </a:r>
            <a:r>
              <a:rPr lang="ar-SA" sz="2000" b="1" dirty="0" smtClean="0">
                <a:cs typeface="B Zar" pitchFamily="2" charset="-78"/>
              </a:rPr>
              <a:t>               </a:t>
            </a:r>
            <a:r>
              <a:rPr lang="fa-IR" sz="2000" b="1" dirty="0" smtClean="0">
                <a:cs typeface="B Zar" pitchFamily="2" charset="-78"/>
              </a:rPr>
              <a:t> </a:t>
            </a:r>
          </a:p>
          <a:p>
            <a:pPr>
              <a:lnSpc>
                <a:spcPct val="150000"/>
              </a:lnSpc>
              <a:buNone/>
            </a:pPr>
            <a:r>
              <a:rPr lang="ar-SA" sz="2000" b="1" dirty="0" smtClean="0">
                <a:cs typeface="B Zar" pitchFamily="2" charset="-78"/>
              </a:rPr>
              <a:t>3) خستگي خوردگي</a:t>
            </a:r>
            <a:endParaRPr lang="fa-IR" sz="2000" b="1" dirty="0" smtClean="0">
              <a:cs typeface="B Zar" pitchFamily="2" charset="-78"/>
            </a:endParaRPr>
          </a:p>
          <a:p>
            <a:pPr lvl="0">
              <a:lnSpc>
                <a:spcPct val="150000"/>
              </a:lnSpc>
            </a:pPr>
            <a:r>
              <a:rPr lang="ar-SA" b="1" dirty="0" smtClean="0">
                <a:cs typeface="B Zar" pitchFamily="2" charset="-78"/>
              </a:rPr>
              <a:t>خوردگي هيدروژني</a:t>
            </a:r>
            <a:endParaRPr lang="en-US" b="1" dirty="0" smtClean="0">
              <a:cs typeface="B Zar" pitchFamily="2" charset="-78"/>
            </a:endParaRPr>
          </a:p>
          <a:p>
            <a:pPr lvl="0">
              <a:lnSpc>
                <a:spcPct val="150000"/>
              </a:lnSpc>
            </a:pPr>
            <a:r>
              <a:rPr lang="ar-SA" b="1" dirty="0" smtClean="0">
                <a:cs typeface="B Zar" pitchFamily="2" charset="-78"/>
              </a:rPr>
              <a:t>خوردگي تحت تنشي</a:t>
            </a:r>
            <a:endParaRPr lang="en-US" b="1" dirty="0" smtClean="0">
              <a:cs typeface="B Zar" pitchFamily="2" charset="-78"/>
            </a:endParaRPr>
          </a:p>
          <a:p>
            <a:pPr lvl="0">
              <a:lnSpc>
                <a:spcPct val="150000"/>
              </a:lnSpc>
            </a:pPr>
            <a:r>
              <a:rPr lang="ar-SA" b="1" dirty="0" smtClean="0">
                <a:cs typeface="B Zar" pitchFamily="2" charset="-78"/>
              </a:rPr>
              <a:t>سايش</a:t>
            </a:r>
            <a:endParaRPr lang="fa-IR" b="1" dirty="0" smtClean="0">
              <a:cs typeface="B Zar" pitchFamily="2" charset="-78"/>
            </a:endParaRPr>
          </a:p>
          <a:p>
            <a:pPr lvl="0">
              <a:lnSpc>
                <a:spcPct val="150000"/>
              </a:lnSpc>
            </a:pPr>
            <a:r>
              <a:rPr lang="fa-IR" b="1" dirty="0" smtClean="0">
                <a:cs typeface="B Zar" pitchFamily="2" charset="-78"/>
              </a:rPr>
              <a:t>عدم كنترل كيفيت</a:t>
            </a:r>
            <a:endParaRPr lang="en-US" b="1" dirty="0" smtClean="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79437"/>
            <a:ext cx="8229600" cy="4525963"/>
          </a:xfrm>
        </p:spPr>
        <p:txBody>
          <a:bodyPr>
            <a:noAutofit/>
          </a:bodyPr>
          <a:lstStyle/>
          <a:p>
            <a:pPr algn="just">
              <a:lnSpc>
                <a:spcPct val="150000"/>
              </a:lnSpc>
            </a:pPr>
            <a:r>
              <a:rPr lang="fa-IR" sz="2200" b="1" dirty="0" smtClean="0">
                <a:cs typeface="B Zar" pitchFamily="2" charset="-78"/>
              </a:rPr>
              <a:t>در دماي بالا عمر قطعات فلزي كه در معرض بارهاي ثابت و يا نوساني قرار دارند كاهش مي يابد . عامل كاهش عمر قطعات در دماهاي بالا ، مكانيسم هاي خرابي مختلفي هستند كه در دماي بالا فعال مي شوند .</a:t>
            </a:r>
          </a:p>
          <a:p>
            <a:pPr algn="just">
              <a:lnSpc>
                <a:spcPct val="150000"/>
              </a:lnSpc>
            </a:pPr>
            <a:r>
              <a:rPr lang="fa-IR" sz="2200" b="1" dirty="0" smtClean="0">
                <a:cs typeface="B Zar" pitchFamily="2" charset="-78"/>
              </a:rPr>
              <a:t>بيش گرمايش به دو دسته تقسيم مي شود : 1) بلند مدت  2)كوتاه مدت.</a:t>
            </a:r>
            <a:endParaRPr lang="fa-IR" sz="2200" b="1" dirty="0">
              <a:cs typeface="B Zar" pitchFamily="2" charset="-78"/>
            </a:endParaRPr>
          </a:p>
          <a:p>
            <a:pPr algn="just">
              <a:lnSpc>
                <a:spcPct val="150000"/>
              </a:lnSpc>
              <a:buNone/>
            </a:pPr>
            <a:r>
              <a:rPr lang="fa-IR" sz="2200" b="1" dirty="0" smtClean="0">
                <a:cs typeface="B Zar" pitchFamily="2" charset="-78"/>
              </a:rPr>
              <a:t>1) بيش گرمايش بلند مدت :</a:t>
            </a:r>
          </a:p>
          <a:p>
            <a:pPr algn="just">
              <a:lnSpc>
                <a:spcPct val="150000"/>
              </a:lnSpc>
              <a:buNone/>
            </a:pPr>
            <a:r>
              <a:rPr lang="fa-IR" sz="2200" b="1" dirty="0" smtClean="0">
                <a:cs typeface="B Zar" pitchFamily="2" charset="-78"/>
              </a:rPr>
              <a:t>دماي فلز براي مدت زمان زيادي ، از حد قابل تحمل آن فلز بالاتر مي رود . در دماهاي بالا ، استحكام فولاد كاهش مي يابد و در نتيجه لوله نمي تواند فشار داخلي را تحمل كند و مي شكند .</a:t>
            </a:r>
          </a:p>
          <a:p>
            <a:pPr algn="just">
              <a:lnSpc>
                <a:spcPct val="150000"/>
              </a:lnSpc>
              <a:buNone/>
            </a:pPr>
            <a:r>
              <a:rPr lang="fa-IR" sz="2200" b="1" dirty="0" smtClean="0">
                <a:cs typeface="B Zar" pitchFamily="2" charset="-78"/>
              </a:rPr>
              <a:t>2) بيش گرمايش كوتاه مدت :</a:t>
            </a:r>
          </a:p>
          <a:p>
            <a:pPr algn="just">
              <a:lnSpc>
                <a:spcPct val="150000"/>
              </a:lnSpc>
              <a:buNone/>
            </a:pPr>
            <a:r>
              <a:rPr lang="fa-IR" sz="2200" b="1" dirty="0" smtClean="0">
                <a:cs typeface="B Zar" pitchFamily="2" charset="-78"/>
              </a:rPr>
              <a:t>در دماهاي بسيار بالا استحكام فلز به شدت كاهش يافته و در نتيجه قطعه در مدت زمان كوتاهي دچار شكست مي شود .</a:t>
            </a:r>
          </a:p>
          <a:p>
            <a:pPr algn="just">
              <a:lnSpc>
                <a:spcPct val="150000"/>
              </a:lnSpc>
              <a:buNone/>
            </a:pPr>
            <a:r>
              <a:rPr lang="fa-IR" sz="2200" b="1" dirty="0" smtClean="0">
                <a:cs typeface="B Zar" pitchFamily="2" charset="-78"/>
              </a:rPr>
              <a:t>اين نوع خرابي ها در اثر نوسانات در بهره برداري بويلر رخ مي دهد . </a:t>
            </a:r>
            <a:endParaRPr lang="fa-IR" sz="2200" b="1" dirty="0">
              <a:cs typeface="B Zar" pitchFamily="2" charset="-78"/>
            </a:endParaRPr>
          </a:p>
        </p:txBody>
      </p:sp>
      <p:sp>
        <p:nvSpPr>
          <p:cNvPr id="4" name="Title 3"/>
          <p:cNvSpPr>
            <a:spLocks noGrp="1"/>
          </p:cNvSpPr>
          <p:nvPr>
            <p:ph type="title"/>
          </p:nvPr>
        </p:nvSpPr>
        <p:spPr>
          <a:xfrm>
            <a:off x="457200" y="-304800"/>
            <a:ext cx="8229600" cy="1143000"/>
          </a:xfrm>
        </p:spPr>
        <p:txBody>
          <a:bodyPr>
            <a:normAutofit/>
          </a:bodyPr>
          <a:lstStyle/>
          <a:p>
            <a:pPr algn="ctr"/>
            <a:r>
              <a:rPr lang="fa-IR" sz="4400" b="1" dirty="0" smtClean="0">
                <a:cs typeface="B Zar" pitchFamily="2" charset="-78"/>
              </a:rPr>
              <a:t>خوردگي در دماي بالا</a:t>
            </a:r>
            <a:endParaRPr lang="fa-IR" sz="4400" dirty="0"/>
          </a:p>
        </p:txBody>
      </p:sp>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79437"/>
            <a:ext cx="8229600" cy="4754563"/>
          </a:xfrm>
        </p:spPr>
        <p:txBody>
          <a:bodyPr>
            <a:noAutofit/>
          </a:bodyPr>
          <a:lstStyle/>
          <a:p>
            <a:pPr algn="just">
              <a:lnSpc>
                <a:spcPct val="160000"/>
              </a:lnSpc>
            </a:pPr>
            <a:r>
              <a:rPr lang="fa-IR" sz="2000" b="1" dirty="0" smtClean="0">
                <a:cs typeface="B Zar" pitchFamily="2" charset="-78"/>
              </a:rPr>
              <a:t>رسوب موادي هستند كه در جاي ديگري شكل گرفته و سپس به محل رسوب گذاري منتقل مي شود . رسوب ها در هر جايي از بويلر كه آب و بخار وجود داشته باشد مي توانند تشكيل شوند . جهت قرار گرفتن لوله ها مي تواند بر ميزان رسوب ها و محل تشكيل آن ها تاثير گذار باشد . معمولا تجمع رسوب ها در قسمت هاي بالايي لوله هاي افقي و شيب دار بيشتر است . </a:t>
            </a:r>
          </a:p>
          <a:p>
            <a:pPr algn="just">
              <a:lnSpc>
                <a:spcPct val="160000"/>
              </a:lnSpc>
            </a:pPr>
            <a:r>
              <a:rPr lang="fa-IR" sz="2000" b="1" dirty="0" smtClean="0">
                <a:cs typeface="B Zar" pitchFamily="2" charset="-78"/>
              </a:rPr>
              <a:t>رسوب هاي بويلر از 4 منبع وارد بويلر مي شوند :</a:t>
            </a:r>
          </a:p>
          <a:p>
            <a:pPr marL="514350" indent="-514350" algn="just">
              <a:lnSpc>
                <a:spcPct val="160000"/>
              </a:lnSpc>
              <a:buNone/>
            </a:pPr>
            <a:r>
              <a:rPr lang="fa-IR" sz="2000" b="1" dirty="0" smtClean="0">
                <a:cs typeface="B Zar" pitchFamily="2" charset="-78"/>
              </a:rPr>
              <a:t>1) آب آلوده به مواد معدني</a:t>
            </a:r>
          </a:p>
          <a:p>
            <a:pPr marL="514350" indent="-514350" algn="just">
              <a:lnSpc>
                <a:spcPct val="160000"/>
              </a:lnSpc>
              <a:buNone/>
            </a:pPr>
            <a:r>
              <a:rPr lang="fa-IR" sz="2000" b="1" dirty="0" smtClean="0">
                <a:cs typeface="B Zar" pitchFamily="2" charset="-78"/>
              </a:rPr>
              <a:t>2) مواد شيميايي اضافه شده جهت تصفيه آب </a:t>
            </a:r>
          </a:p>
          <a:p>
            <a:pPr marL="514350" indent="-514350" algn="just">
              <a:lnSpc>
                <a:spcPct val="160000"/>
              </a:lnSpc>
              <a:buNone/>
            </a:pPr>
            <a:r>
              <a:rPr lang="fa-IR" sz="2000" b="1" dirty="0" smtClean="0">
                <a:cs typeface="B Zar" pitchFamily="2" charset="-78"/>
              </a:rPr>
              <a:t>3) محصولات خوردگي </a:t>
            </a:r>
          </a:p>
          <a:p>
            <a:pPr marL="514350" indent="-514350" algn="just">
              <a:lnSpc>
                <a:spcPct val="160000"/>
              </a:lnSpc>
              <a:buNone/>
            </a:pPr>
            <a:r>
              <a:rPr lang="fa-IR" sz="2000" b="1" dirty="0" smtClean="0">
                <a:cs typeface="B Zar" pitchFamily="2" charset="-78"/>
              </a:rPr>
              <a:t>4) آلودگي هاي آب</a:t>
            </a:r>
          </a:p>
          <a:p>
            <a:pPr marL="514350" indent="-514350" algn="just">
              <a:lnSpc>
                <a:spcPct val="160000"/>
              </a:lnSpc>
              <a:buNone/>
            </a:pPr>
            <a:r>
              <a:rPr lang="fa-IR" sz="2000" b="1" dirty="0" smtClean="0">
                <a:cs typeface="B Zar" pitchFamily="2" charset="-78"/>
              </a:rPr>
              <a:t>از آنجا كه در اكونومايزر ها بخار توليد نمي شود رسوب هاي تشكيل شده در اين قسمت ، داراي آهن زيادي مي باشند كه ممكن است اكسيد هاي آهن در سيستم هاي قبل از بويلر و يا در خود اكونومايزر شكل گرفته باشند . </a:t>
            </a:r>
            <a:endParaRPr lang="fa-IR" sz="2000" b="1" dirty="0">
              <a:cs typeface="B Zar" pitchFamily="2" charset="-78"/>
            </a:endParaRPr>
          </a:p>
        </p:txBody>
      </p:sp>
      <p:sp>
        <p:nvSpPr>
          <p:cNvPr id="2" name="Title 1"/>
          <p:cNvSpPr>
            <a:spLocks noGrp="1"/>
          </p:cNvSpPr>
          <p:nvPr>
            <p:ph type="title"/>
          </p:nvPr>
        </p:nvSpPr>
        <p:spPr>
          <a:xfrm>
            <a:off x="457200" y="-228600"/>
            <a:ext cx="8229600" cy="1143000"/>
          </a:xfrm>
        </p:spPr>
        <p:txBody>
          <a:bodyPr>
            <a:normAutofit/>
          </a:bodyPr>
          <a:lstStyle/>
          <a:p>
            <a:pPr algn="ctr"/>
            <a:r>
              <a:rPr lang="fa-IR" sz="4400" b="1" dirty="0" smtClean="0">
                <a:cs typeface="B Zar" pitchFamily="2" charset="-78"/>
              </a:rPr>
              <a:t>رسوب گذاري</a:t>
            </a:r>
            <a:endParaRPr lang="fa-IR" sz="4400" b="1"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4525963"/>
          </a:xfrm>
        </p:spPr>
        <p:txBody>
          <a:bodyPr>
            <a:noAutofit/>
          </a:bodyPr>
          <a:lstStyle/>
          <a:p>
            <a:pPr algn="just">
              <a:lnSpc>
                <a:spcPct val="150000"/>
              </a:lnSpc>
            </a:pPr>
            <a:r>
              <a:rPr lang="fa-IR" sz="2800" b="1" dirty="0" smtClean="0">
                <a:cs typeface="B Zar" pitchFamily="2" charset="-78"/>
              </a:rPr>
              <a:t>احتراق در اثر واكنش سريع اكسيژن با عناصر شيميايي اصلي سوخت ( كربن ، هيدروژن و گوگرد ) است كه نتيجه اين واكنش ، آزاد شدن حرارت و تشكيل محصولات احتراق مي باشد . ممكن است در اثر احتراق سوخت به يك يا هر سه حالت ماده تبديل شود . </a:t>
            </a:r>
          </a:p>
          <a:p>
            <a:pPr algn="just">
              <a:lnSpc>
                <a:spcPct val="150000"/>
              </a:lnSpc>
            </a:pPr>
            <a:r>
              <a:rPr lang="fa-IR" sz="2800" b="1" dirty="0" smtClean="0">
                <a:cs typeface="B Zar" pitchFamily="2" charset="-78"/>
              </a:rPr>
              <a:t>محصولات احتراق به ندرت به شكل يك اكسيد خالص باقي مي مانند . بلكه جهت تشكيل تركيبات و كمپلكس هاي جديد با يكديگر وارد واكنش مي شوند . گاهي اوقات ممكن است اين تركيبات جديد دماي ذوب كمتري نسبت به موادي كه از آنها تشكيل شده اند ، د اشته باشند . وجود چنين موادي معمولاً دليل مشكلات مربوط به خوردگي سمت آتش مي شود .</a:t>
            </a:r>
          </a:p>
          <a:p>
            <a:endParaRPr lang="fa-IR" sz="3200" b="1" dirty="0">
              <a:cs typeface="B Zar" pitchFamily="2" charset="-78"/>
            </a:endParaRPr>
          </a:p>
        </p:txBody>
      </p:sp>
      <p:sp>
        <p:nvSpPr>
          <p:cNvPr id="2" name="Title 1"/>
          <p:cNvSpPr>
            <a:spLocks noGrp="1"/>
          </p:cNvSpPr>
          <p:nvPr>
            <p:ph type="title"/>
          </p:nvPr>
        </p:nvSpPr>
        <p:spPr>
          <a:xfrm>
            <a:off x="457200" y="-228600"/>
            <a:ext cx="8229600" cy="1143000"/>
          </a:xfrm>
        </p:spPr>
        <p:txBody>
          <a:bodyPr>
            <a:normAutofit/>
          </a:bodyPr>
          <a:lstStyle/>
          <a:p>
            <a:pPr algn="ctr"/>
            <a:r>
              <a:rPr lang="fa-IR" sz="4000" b="1" dirty="0" smtClean="0">
                <a:cs typeface="B Zar" pitchFamily="2" charset="-78"/>
              </a:rPr>
              <a:t>خوردگي سمت آتش</a:t>
            </a:r>
            <a:endParaRPr lang="fa-IR" sz="4000" b="1"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686800" cy="4788091"/>
          </a:xfrm>
        </p:spPr>
        <p:txBody>
          <a:bodyPr>
            <a:noAutofit/>
          </a:bodyPr>
          <a:lstStyle/>
          <a:p>
            <a:pPr algn="just">
              <a:lnSpc>
                <a:spcPct val="160000"/>
              </a:lnSpc>
            </a:pPr>
            <a:r>
              <a:rPr lang="fa-IR" sz="1800" b="1" dirty="0" smtClean="0">
                <a:cs typeface="B Zar" pitchFamily="2" charset="-78"/>
              </a:rPr>
              <a:t>استفاده از آب با كيفيت مناسب جهت كاهش تخريب لوله هاي بويلر ضروري است . لذا با حذف املاح موجود در آب طي مراحل پيش تصفيه ، اسمز معكوس و يون زدايي با يكي از سه روش قليايي ، خنثي و تركيبي  شرايط تشكيل لايه محافظ ايجاد مي شود . فولادها در شرايط قليايي آب با ايجاد لايه محافظ اكسيد آهن </a:t>
            </a:r>
            <a:r>
              <a:rPr lang="en-US" sz="1800" b="1" dirty="0" smtClean="0">
                <a:latin typeface="Times New Roman" pitchFamily="18" charset="0"/>
                <a:cs typeface="Times New Roman" pitchFamily="18" charset="0"/>
              </a:rPr>
              <a:t>Fe3O4</a:t>
            </a:r>
            <a:r>
              <a:rPr lang="fa-IR" sz="1800" b="1" dirty="0" smtClean="0">
                <a:cs typeface="B Zar" pitchFamily="2" charset="-78"/>
              </a:rPr>
              <a:t> ، كمترين خوردگي دارند . </a:t>
            </a:r>
          </a:p>
          <a:p>
            <a:pPr algn="just">
              <a:lnSpc>
                <a:spcPct val="160000"/>
              </a:lnSpc>
            </a:pPr>
            <a:r>
              <a:rPr lang="fa-IR" sz="1800" b="1" dirty="0" smtClean="0">
                <a:cs typeface="B Zar" pitchFamily="2" charset="-78"/>
              </a:rPr>
              <a:t>اكسيژن از معمولترين ماده اي است كه باعث خوردگي سطوح سمت آب مي شود . همچنين مواد محلول ديگري ماند يون هاي كلريد و هيدروكسيد نيز باعث خوردگي مي شوند . </a:t>
            </a:r>
          </a:p>
          <a:p>
            <a:pPr algn="just">
              <a:lnSpc>
                <a:spcPct val="160000"/>
              </a:lnSpc>
            </a:pPr>
            <a:r>
              <a:rPr lang="fa-IR" sz="2400" b="1" dirty="0" smtClean="0">
                <a:cs typeface="B Zar" pitchFamily="2" charset="-78"/>
              </a:rPr>
              <a:t>انواع خوردگي سمت آب :</a:t>
            </a:r>
          </a:p>
          <a:p>
            <a:pPr algn="just">
              <a:lnSpc>
                <a:spcPct val="160000"/>
              </a:lnSpc>
              <a:buNone/>
            </a:pPr>
            <a:r>
              <a:rPr lang="fa-IR" sz="1800" b="1" dirty="0" smtClean="0">
                <a:cs typeface="B Zar" pitchFamily="2" charset="-78"/>
              </a:rPr>
              <a:t>1) خوردگي قليايي : مواد با </a:t>
            </a:r>
            <a:r>
              <a:rPr lang="en-US" sz="1800" b="1" dirty="0" smtClean="0">
                <a:latin typeface="Times New Roman" pitchFamily="18" charset="0"/>
                <a:cs typeface="Times New Roman" pitchFamily="18" charset="0"/>
              </a:rPr>
              <a:t>PH</a:t>
            </a:r>
            <a:r>
              <a:rPr lang="fa-IR" sz="1800" b="1" dirty="0" smtClean="0">
                <a:cs typeface="B Zar" pitchFamily="2" charset="-78"/>
              </a:rPr>
              <a:t> بالا مثل هيدروكسيد سديم باعث حل شدن لايه مگنتيت سطح فلز مي شوند و سپس با آهن واكنش داده و باعث خوردگي مي گردد .</a:t>
            </a:r>
            <a:endParaRPr lang="en-US" sz="1800" b="1" dirty="0" smtClean="0">
              <a:latin typeface="Times New Roman" pitchFamily="18" charset="0"/>
              <a:cs typeface="Times New Roman" pitchFamily="18" charset="0"/>
            </a:endParaRPr>
          </a:p>
          <a:p>
            <a:pPr marL="452628" indent="-342900" algn="l">
              <a:lnSpc>
                <a:spcPct val="160000"/>
              </a:lnSpc>
              <a:buNone/>
            </a:pPr>
            <a:r>
              <a:rPr lang="en-US" sz="1800" b="1" dirty="0" smtClean="0">
                <a:latin typeface="Times New Roman" pitchFamily="18" charset="0"/>
                <a:cs typeface="Times New Roman" pitchFamily="18" charset="0"/>
              </a:rPr>
              <a:t> 4NaOH+Fe3O4→2NaFeO2+Na2FeO2+2H2O</a:t>
            </a:r>
            <a:endParaRPr lang="fa-IR" sz="1800" b="1" dirty="0" smtClean="0">
              <a:latin typeface="Times New Roman" pitchFamily="18" charset="0"/>
              <a:cs typeface="Times New Roman" pitchFamily="18" charset="0"/>
            </a:endParaRPr>
          </a:p>
          <a:p>
            <a:pPr marL="457200" indent="-457200" algn="just">
              <a:lnSpc>
                <a:spcPct val="160000"/>
              </a:lnSpc>
              <a:buNone/>
            </a:pPr>
            <a:r>
              <a:rPr lang="fa-IR" sz="1800" b="1" dirty="0" smtClean="0">
                <a:cs typeface="B Zar" pitchFamily="2" charset="-78"/>
              </a:rPr>
              <a:t>  2) خوردگي شلانت : شلانت ها كه يك تركيب آلي هستند و قادرند يك ساختمان حلقوي تشكيل داده و با لايه مگنتيت واكنش دهند و باعث حل شدن رسوب ها و محصولات خوردگي مي شوند . </a:t>
            </a:r>
          </a:p>
          <a:p>
            <a:pPr marL="457200" indent="-457200" algn="l">
              <a:lnSpc>
                <a:spcPct val="160000"/>
              </a:lnSpc>
              <a:buNone/>
            </a:pPr>
            <a:r>
              <a:rPr lang="en-US" sz="1800" b="1" dirty="0" smtClean="0">
                <a:latin typeface="Times New Roman" pitchFamily="18" charset="0"/>
                <a:cs typeface="Times New Roman" pitchFamily="18" charset="0"/>
              </a:rPr>
              <a:t>Fe3O4+Fe+8H++4Cchelant→4Fe(II)chelant+4H2O</a:t>
            </a:r>
            <a:endParaRPr lang="fa-IR" sz="1800" b="1" dirty="0" smtClean="0">
              <a:latin typeface="Times New Roman" pitchFamily="18" charset="0"/>
              <a:cs typeface="Times New Roman" pitchFamily="18" charset="0"/>
            </a:endParaRPr>
          </a:p>
          <a:p>
            <a:pPr marL="457200" indent="-457200" algn="just">
              <a:lnSpc>
                <a:spcPct val="160000"/>
              </a:lnSpc>
              <a:buAutoNum type="arabicParenR"/>
            </a:pPr>
            <a:endParaRPr lang="fa-IR" sz="1800" b="1" dirty="0">
              <a:cs typeface="B Zar" pitchFamily="2" charset="-78"/>
            </a:endParaRPr>
          </a:p>
        </p:txBody>
      </p:sp>
      <p:sp>
        <p:nvSpPr>
          <p:cNvPr id="2" name="Title 1"/>
          <p:cNvSpPr>
            <a:spLocks noGrp="1"/>
          </p:cNvSpPr>
          <p:nvPr>
            <p:ph type="title"/>
          </p:nvPr>
        </p:nvSpPr>
        <p:spPr>
          <a:xfrm>
            <a:off x="457200" y="-228600"/>
            <a:ext cx="8229600" cy="1143000"/>
          </a:xfrm>
        </p:spPr>
        <p:txBody>
          <a:bodyPr>
            <a:normAutofit/>
          </a:bodyPr>
          <a:lstStyle/>
          <a:p>
            <a:pPr algn="ctr"/>
            <a:r>
              <a:rPr lang="fa-IR" sz="4400" b="1" dirty="0" smtClean="0">
                <a:cs typeface="B Zar" pitchFamily="2" charset="-78"/>
              </a:rPr>
              <a:t>خوردگي سمت آب </a:t>
            </a:r>
            <a:endParaRPr lang="fa-IR" sz="4400" b="1" dirty="0">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988</TotalTime>
  <Words>3433</Words>
  <Application>Microsoft Office PowerPoint</Application>
  <PresentationFormat>On-screen Show (4:3)</PresentationFormat>
  <Paragraphs>823</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بسم الله الرحمن الرحيم</vt:lpstr>
      <vt:lpstr>فهرست</vt:lpstr>
      <vt:lpstr>مقدمه</vt:lpstr>
      <vt:lpstr>PowerPoint Presentation</vt:lpstr>
      <vt:lpstr>خوردگي هاي بويلر</vt:lpstr>
      <vt:lpstr>خوردگي در دماي بالا</vt:lpstr>
      <vt:lpstr>رسوب گذاري</vt:lpstr>
      <vt:lpstr>خوردگي سمت آتش</vt:lpstr>
      <vt:lpstr>خوردگي سمت آب </vt:lpstr>
      <vt:lpstr>PowerPoint Presentation</vt:lpstr>
      <vt:lpstr>خستگي</vt:lpstr>
      <vt:lpstr>خوردگي هيدروژني و تحت تنشي و سايش</vt:lpstr>
      <vt:lpstr>خوردگي ناشي از عدم كنترل كيفيت</vt:lpstr>
      <vt:lpstr>PowerPoint Presentation</vt:lpstr>
      <vt:lpstr>كنترل شيميايي</vt:lpstr>
      <vt:lpstr>PH</vt:lpstr>
      <vt:lpstr>SC ( هدايت الكتريكي )</vt:lpstr>
      <vt:lpstr>Fe </vt:lpstr>
      <vt:lpstr>DO ( اكسي‍‍ژن )</vt:lpstr>
      <vt:lpstr>PowerPoint Presentation</vt:lpstr>
      <vt:lpstr>ضخامت سنجي</vt:lpstr>
      <vt:lpstr>PowerPoint Presentation</vt:lpstr>
      <vt:lpstr>PowerPoint Presentation</vt:lpstr>
      <vt:lpstr>خوردگي خستگي حرارتي</vt:lpstr>
      <vt:lpstr>روش هاي جلوگيري از خستگي ( حرارتي ) : </vt:lpstr>
      <vt:lpstr>جوشكاري</vt:lpstr>
      <vt:lpstr>PowerPoint Presentation</vt:lpstr>
      <vt:lpstr>روش هاي جلوگيري از ايجاد جوش هاي مخرب  </vt:lpstr>
      <vt:lpstr>اقدامات </vt:lpstr>
      <vt:lpstr>نتيجه گيري</vt:lpstr>
      <vt:lpstr>منابع</vt:lpstr>
      <vt:lpstr>PowerPoint Presentation</vt:lpstr>
    </vt:vector>
  </TitlesOfParts>
  <Company>www.sahandrayan.com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خوردگي بويلر</dc:title>
  <dc:creator>ma-mollaii</dc:creator>
  <cp:lastModifiedBy>ghader</cp:lastModifiedBy>
  <cp:revision>134</cp:revision>
  <dcterms:created xsi:type="dcterms:W3CDTF">2014-11-17T07:16:18Z</dcterms:created>
  <dcterms:modified xsi:type="dcterms:W3CDTF">2014-11-25T19:04:25Z</dcterms:modified>
</cp:coreProperties>
</file>