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8"/>
  </p:notesMasterIdLst>
  <p:sldIdLst>
    <p:sldId id="270" r:id="rId2"/>
    <p:sldId id="287" r:id="rId3"/>
    <p:sldId id="280" r:id="rId4"/>
    <p:sldId id="256" r:id="rId5"/>
    <p:sldId id="261" r:id="rId6"/>
    <p:sldId id="262" r:id="rId7"/>
    <p:sldId id="263" r:id="rId8"/>
    <p:sldId id="264" r:id="rId9"/>
    <p:sldId id="265" r:id="rId10"/>
    <p:sldId id="279" r:id="rId11"/>
    <p:sldId id="267" r:id="rId12"/>
    <p:sldId id="268" r:id="rId13"/>
    <p:sldId id="275" r:id="rId14"/>
    <p:sldId id="286" r:id="rId15"/>
    <p:sldId id="269" r:id="rId16"/>
    <p:sldId id="274"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770"/>
    </p:cViewPr>
  </p:outlineViewPr>
  <p:notesTextViewPr>
    <p:cViewPr>
      <p:scale>
        <a:sx n="150" d="100"/>
        <a:sy n="15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3651E00-35F5-4250-B19F-A7B65308D4CC}" type="datetimeFigureOut">
              <a:rPr lang="fa-IR" smtClean="0"/>
              <a:pPr/>
              <a:t>01/30/1436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679F2AC-53FD-45EF-ACF8-04795D0623AB}"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679F2AC-53FD-45EF-ACF8-04795D0623AB}" type="slidenum">
              <a:rPr lang="fa-IR" smtClean="0"/>
              <a:pPr/>
              <a:t>6</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679F2AC-53FD-45EF-ACF8-04795D0623AB}" type="slidenum">
              <a:rPr lang="fa-IR" smtClean="0"/>
              <a:pPr/>
              <a:t>7</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679F2AC-53FD-45EF-ACF8-04795D0623AB}" type="slidenum">
              <a:rPr lang="fa-IR" smtClean="0"/>
              <a:pPr/>
              <a:t>8</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679F2AC-53FD-45EF-ACF8-04795D0623AB}" type="slidenum">
              <a:rPr lang="fa-IR" smtClean="0"/>
              <a:pPr/>
              <a:t>9</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679F2AC-53FD-45EF-ACF8-04795D0623AB}" type="slidenum">
              <a:rPr lang="fa-IR" smtClean="0"/>
              <a:pPr/>
              <a:t>11</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679F2AC-53FD-45EF-ACF8-04795D0623AB}" type="slidenum">
              <a:rPr lang="fa-IR" smtClean="0"/>
              <a:pPr/>
              <a:t>12</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679F2AC-53FD-45EF-ACF8-04795D0623AB}" type="slidenum">
              <a:rPr lang="fa-IR" smtClean="0"/>
              <a:pPr/>
              <a:t>13</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679F2AC-53FD-45EF-ACF8-04795D0623AB}" type="slidenum">
              <a:rPr lang="fa-IR" smtClean="0"/>
              <a:pPr/>
              <a:t>14</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679F2AC-53FD-45EF-ACF8-04795D0623AB}" type="slidenum">
              <a:rPr lang="fa-IR" smtClean="0"/>
              <a:pPr/>
              <a:t>15</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7E42FF1-D113-4CC7-A63E-935DF470DE34}" type="datetimeFigureOut">
              <a:rPr lang="fa-IR" smtClean="0"/>
              <a:pPr/>
              <a:t>01/30/1436</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1F43F5E-73C1-45FD-98BE-DA3729D52F24}"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E42FF1-D113-4CC7-A63E-935DF470DE34}" type="datetimeFigureOut">
              <a:rPr lang="fa-IR" smtClean="0"/>
              <a:pPr/>
              <a:t>01/30/1436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F43F5E-73C1-45FD-98BE-DA3729D52F24}"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E42FF1-D113-4CC7-A63E-935DF470DE34}" type="datetimeFigureOut">
              <a:rPr lang="fa-IR" smtClean="0"/>
              <a:pPr/>
              <a:t>01/30/1436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F43F5E-73C1-45FD-98BE-DA3729D52F24}"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7E42FF1-D113-4CC7-A63E-935DF470DE34}" type="datetimeFigureOut">
              <a:rPr lang="fa-IR" smtClean="0"/>
              <a:pPr/>
              <a:t>01/30/1436</a:t>
            </a:fld>
            <a:endParaRPr lang="fa-IR"/>
          </a:p>
        </p:txBody>
      </p:sp>
      <p:sp>
        <p:nvSpPr>
          <p:cNvPr id="9" name="Slide Number Placeholder 8"/>
          <p:cNvSpPr>
            <a:spLocks noGrp="1"/>
          </p:cNvSpPr>
          <p:nvPr>
            <p:ph type="sldNum" sz="quarter" idx="15"/>
          </p:nvPr>
        </p:nvSpPr>
        <p:spPr/>
        <p:txBody>
          <a:bodyPr rtlCol="0"/>
          <a:lstStyle/>
          <a:p>
            <a:fld id="{C1F43F5E-73C1-45FD-98BE-DA3729D52F24}"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7E42FF1-D113-4CC7-A63E-935DF470DE34}" type="datetimeFigureOut">
              <a:rPr lang="fa-IR" smtClean="0"/>
              <a:pPr/>
              <a:t>01/30/1436</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1F43F5E-73C1-45FD-98BE-DA3729D52F2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7E42FF1-D113-4CC7-A63E-935DF470DE34}" type="datetimeFigureOut">
              <a:rPr lang="fa-IR" smtClean="0"/>
              <a:pPr/>
              <a:t>01/30/1436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1F43F5E-73C1-45FD-98BE-DA3729D52F24}"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7E42FF1-D113-4CC7-A63E-935DF470DE34}" type="datetimeFigureOut">
              <a:rPr lang="fa-IR" smtClean="0"/>
              <a:pPr/>
              <a:t>01/30/1436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1F43F5E-73C1-45FD-98BE-DA3729D52F24}"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7E42FF1-D113-4CC7-A63E-935DF470DE34}" type="datetimeFigureOut">
              <a:rPr lang="fa-IR" smtClean="0"/>
              <a:pPr/>
              <a:t>01/30/1436</a:t>
            </a:fld>
            <a:endParaRPr lang="fa-IR"/>
          </a:p>
        </p:txBody>
      </p:sp>
      <p:sp>
        <p:nvSpPr>
          <p:cNvPr id="7" name="Slide Number Placeholder 6"/>
          <p:cNvSpPr>
            <a:spLocks noGrp="1"/>
          </p:cNvSpPr>
          <p:nvPr>
            <p:ph type="sldNum" sz="quarter" idx="11"/>
          </p:nvPr>
        </p:nvSpPr>
        <p:spPr/>
        <p:txBody>
          <a:bodyPr rtlCol="0"/>
          <a:lstStyle/>
          <a:p>
            <a:fld id="{C1F43F5E-73C1-45FD-98BE-DA3729D52F24}"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42FF1-D113-4CC7-A63E-935DF470DE34}" type="datetimeFigureOut">
              <a:rPr lang="fa-IR" smtClean="0"/>
              <a:pPr/>
              <a:t>01/30/1436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1F43F5E-73C1-45FD-98BE-DA3729D52F24}"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7E42FF1-D113-4CC7-A63E-935DF470DE34}" type="datetimeFigureOut">
              <a:rPr lang="fa-IR" smtClean="0"/>
              <a:pPr/>
              <a:t>01/30/1436</a:t>
            </a:fld>
            <a:endParaRPr lang="fa-IR"/>
          </a:p>
        </p:txBody>
      </p:sp>
      <p:sp>
        <p:nvSpPr>
          <p:cNvPr id="22" name="Slide Number Placeholder 21"/>
          <p:cNvSpPr>
            <a:spLocks noGrp="1"/>
          </p:cNvSpPr>
          <p:nvPr>
            <p:ph type="sldNum" sz="quarter" idx="15"/>
          </p:nvPr>
        </p:nvSpPr>
        <p:spPr/>
        <p:txBody>
          <a:bodyPr rtlCol="0"/>
          <a:lstStyle/>
          <a:p>
            <a:fld id="{C1F43F5E-73C1-45FD-98BE-DA3729D52F24}"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7E42FF1-D113-4CC7-A63E-935DF470DE34}" type="datetimeFigureOut">
              <a:rPr lang="fa-IR" smtClean="0"/>
              <a:pPr/>
              <a:t>01/30/1436</a:t>
            </a:fld>
            <a:endParaRPr lang="fa-IR"/>
          </a:p>
        </p:txBody>
      </p:sp>
      <p:sp>
        <p:nvSpPr>
          <p:cNvPr id="18" name="Slide Number Placeholder 17"/>
          <p:cNvSpPr>
            <a:spLocks noGrp="1"/>
          </p:cNvSpPr>
          <p:nvPr>
            <p:ph type="sldNum" sz="quarter" idx="11"/>
          </p:nvPr>
        </p:nvSpPr>
        <p:spPr/>
        <p:txBody>
          <a:bodyPr rtlCol="0"/>
          <a:lstStyle/>
          <a:p>
            <a:fld id="{C1F43F5E-73C1-45FD-98BE-DA3729D52F24}"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7E42FF1-D113-4CC7-A63E-935DF470DE34}" type="datetimeFigureOut">
              <a:rPr lang="fa-IR" smtClean="0"/>
              <a:pPr/>
              <a:t>01/30/1436</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1F43F5E-73C1-45FD-98BE-DA3729D52F24}"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besm"/>
          <p:cNvPicPr>
            <a:picLocks noChangeAspect="1" noChangeArrowheads="1"/>
          </p:cNvPicPr>
          <p:nvPr/>
        </p:nvPicPr>
        <p:blipFill>
          <a:blip r:embed="rId2">
            <a:lum bright="-6000"/>
          </a:blip>
          <a:srcRect/>
          <a:stretch>
            <a:fillRect/>
          </a:stretch>
        </p:blipFill>
        <p:spPr bwMode="auto">
          <a:xfrm>
            <a:off x="2117" y="-71462"/>
            <a:ext cx="9141915" cy="68580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500314" y="-24"/>
            <a:ext cx="5357834" cy="660868"/>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3200" cap="all" dirty="0" smtClean="0">
                <a:ln w="0"/>
                <a:solidFill>
                  <a:srgbClr val="FF0000"/>
                </a:solidFill>
                <a:effectLst>
                  <a:reflection blurRad="12700" stA="50000" endPos="50000" dist="5000" dir="5400000" sy="-100000" rotWithShape="0"/>
                </a:effectLst>
                <a:latin typeface="Arial"/>
                <a:ea typeface="+mn-ea"/>
                <a:cs typeface="B Titr" pitchFamily="2" charset="-78"/>
              </a:rPr>
              <a:t>محل هاي تخليه جزيي در شينه ژنراتور</a:t>
            </a:r>
            <a:endParaRPr lang="en-US" cap="all" dirty="0">
              <a:ln w="0"/>
              <a:solidFill>
                <a:srgbClr val="FF0000"/>
              </a:solidFill>
              <a:effectLst>
                <a:reflection blurRad="12700" stA="50000" endPos="50000" dist="5000" dir="5400000" sy="-100000" rotWithShape="0"/>
              </a:effectLst>
              <a:cs typeface="B Titr" pitchFamily="2" charset="-78"/>
            </a:endParaRPr>
          </a:p>
        </p:txBody>
      </p:sp>
      <p:pic>
        <p:nvPicPr>
          <p:cNvPr id="4" name="Picture 3" descr="C:\Documents and Settings\a-ayoobi\Desktop\PDA Artcle\Untitled-3.jpg"/>
          <p:cNvPicPr/>
          <p:nvPr/>
        </p:nvPicPr>
        <p:blipFill>
          <a:blip r:embed="rId2"/>
          <a:srcRect/>
          <a:stretch>
            <a:fillRect/>
          </a:stretch>
        </p:blipFill>
        <p:spPr bwMode="auto">
          <a:xfrm>
            <a:off x="2000232" y="642918"/>
            <a:ext cx="3071834" cy="3071834"/>
          </a:xfrm>
          <a:prstGeom prst="rect">
            <a:avLst/>
          </a:prstGeom>
          <a:noFill/>
          <a:ln w="9525">
            <a:noFill/>
            <a:miter lim="800000"/>
            <a:headEnd/>
            <a:tailEnd/>
          </a:ln>
        </p:spPr>
      </p:pic>
      <p:pic>
        <p:nvPicPr>
          <p:cNvPr id="5" name="Picture 4" descr="C:\Documents and Settings\a-ayoobi\Desktop\PDA Artcle\Untitled-4.jpg"/>
          <p:cNvPicPr/>
          <p:nvPr/>
        </p:nvPicPr>
        <p:blipFill>
          <a:blip r:embed="rId3"/>
          <a:srcRect/>
          <a:stretch>
            <a:fillRect/>
          </a:stretch>
        </p:blipFill>
        <p:spPr bwMode="auto">
          <a:xfrm>
            <a:off x="6500826" y="4000480"/>
            <a:ext cx="2357454" cy="2857520"/>
          </a:xfrm>
          <a:prstGeom prst="rect">
            <a:avLst/>
          </a:prstGeom>
          <a:noFill/>
          <a:ln w="9525">
            <a:noFill/>
            <a:miter lim="800000"/>
            <a:headEnd/>
            <a:tailEnd/>
          </a:ln>
        </p:spPr>
      </p:pic>
      <p:sp>
        <p:nvSpPr>
          <p:cNvPr id="6" name="TextBox 5"/>
          <p:cNvSpPr txBox="1"/>
          <p:nvPr/>
        </p:nvSpPr>
        <p:spPr>
          <a:xfrm>
            <a:off x="5072066" y="857232"/>
            <a:ext cx="3786214" cy="3154710"/>
          </a:xfrm>
          <a:prstGeom prst="rect">
            <a:avLst/>
          </a:prstGeom>
          <a:noFill/>
        </p:spPr>
        <p:txBody>
          <a:bodyPr wrap="square" rtlCol="0">
            <a:spAutoFit/>
          </a:bodyPr>
          <a:lstStyle/>
          <a:p>
            <a:r>
              <a:rPr lang="fa-IR" sz="1600" b="1" dirty="0" smtClean="0">
                <a:solidFill>
                  <a:srgbClr val="7030A0"/>
                </a:solidFill>
                <a:cs typeface="B Titr" pitchFamily="2" charset="-78"/>
              </a:rPr>
              <a:t>*تخلیه در میدان های الکتریکی قوی</a:t>
            </a:r>
          </a:p>
          <a:p>
            <a:r>
              <a:rPr lang="fa-IR" sz="1600" b="1" dirty="0" smtClean="0">
                <a:solidFill>
                  <a:srgbClr val="7030A0"/>
                </a:solidFill>
                <a:cs typeface="B Titr" pitchFamily="2" charset="-78"/>
              </a:rPr>
              <a:t>*تخلیه در استرندهای شکسته</a:t>
            </a:r>
          </a:p>
          <a:p>
            <a:endParaRPr lang="fa-IR" sz="100" b="1" dirty="0" smtClean="0">
              <a:solidFill>
                <a:srgbClr val="7030A0"/>
              </a:solidFill>
              <a:cs typeface="B Titr" pitchFamily="2" charset="-78"/>
            </a:endParaRPr>
          </a:p>
          <a:p>
            <a:endParaRPr lang="fa-IR" sz="1600" b="1" dirty="0" smtClean="0">
              <a:solidFill>
                <a:srgbClr val="7030A0"/>
              </a:solidFill>
              <a:cs typeface="B Titr" pitchFamily="2" charset="-78"/>
            </a:endParaRPr>
          </a:p>
          <a:p>
            <a:r>
              <a:rPr lang="fa-IR" sz="1600" b="1" dirty="0" smtClean="0">
                <a:solidFill>
                  <a:srgbClr val="7030A0"/>
                </a:solidFill>
                <a:cs typeface="B Titr" pitchFamily="2" charset="-78"/>
              </a:rPr>
              <a:t>*</a:t>
            </a:r>
            <a:r>
              <a:rPr lang="en-US" sz="1600" b="1" dirty="0" smtClean="0">
                <a:solidFill>
                  <a:srgbClr val="7030A0"/>
                </a:solidFill>
                <a:cs typeface="B Titr" pitchFamily="2" charset="-78"/>
              </a:rPr>
              <a:t> </a:t>
            </a:r>
            <a:r>
              <a:rPr lang="fa-IR" sz="1600" b="1" dirty="0" smtClean="0">
                <a:solidFill>
                  <a:srgbClr val="7030A0"/>
                </a:solidFill>
                <a:cs typeface="B Titr" pitchFamily="2" charset="-78"/>
              </a:rPr>
              <a:t>تخلیه بین هادی و عایق ناشی از تورق عایق </a:t>
            </a:r>
            <a:endParaRPr lang="en-US" sz="1600" b="1" dirty="0" smtClean="0">
              <a:solidFill>
                <a:srgbClr val="7030A0"/>
              </a:solidFill>
              <a:cs typeface="B Titr" pitchFamily="2" charset="-78"/>
            </a:endParaRPr>
          </a:p>
          <a:p>
            <a:r>
              <a:rPr lang="fa-IR" sz="1600" b="1" dirty="0" smtClean="0">
                <a:solidFill>
                  <a:srgbClr val="7030A0"/>
                </a:solidFill>
                <a:cs typeface="B Titr" pitchFamily="2" charset="-78"/>
              </a:rPr>
              <a:t>(تنش حرارتی ومکانیکی)</a:t>
            </a:r>
          </a:p>
          <a:p>
            <a:r>
              <a:rPr lang="fa-IR" sz="1600" b="1" dirty="0" smtClean="0">
                <a:solidFill>
                  <a:srgbClr val="7030A0"/>
                </a:solidFill>
                <a:cs typeface="B Titr" pitchFamily="2" charset="-78"/>
              </a:rPr>
              <a:t>*</a:t>
            </a:r>
            <a:r>
              <a:rPr lang="en-US" sz="1600" b="1" dirty="0" smtClean="0">
                <a:solidFill>
                  <a:srgbClr val="7030A0"/>
                </a:solidFill>
                <a:cs typeface="B Titr" pitchFamily="2" charset="-78"/>
              </a:rPr>
              <a:t> </a:t>
            </a:r>
            <a:r>
              <a:rPr lang="fa-IR" sz="1600" b="1" dirty="0" smtClean="0">
                <a:solidFill>
                  <a:srgbClr val="7030A0"/>
                </a:solidFill>
                <a:cs typeface="B Titr" pitchFamily="2" charset="-78"/>
              </a:rPr>
              <a:t>تخلیه درون عایق ناشی از تورق عایق </a:t>
            </a:r>
            <a:endParaRPr lang="en-US" sz="1600" b="1" dirty="0" smtClean="0">
              <a:solidFill>
                <a:srgbClr val="7030A0"/>
              </a:solidFill>
              <a:cs typeface="B Titr" pitchFamily="2" charset="-78"/>
            </a:endParaRPr>
          </a:p>
          <a:p>
            <a:r>
              <a:rPr lang="fa-IR" sz="1600" b="1" dirty="0" smtClean="0">
                <a:solidFill>
                  <a:srgbClr val="7030A0"/>
                </a:solidFill>
                <a:cs typeface="B Titr" pitchFamily="2" charset="-78"/>
              </a:rPr>
              <a:t>(تنش حرارتی،پیری عایقی</a:t>
            </a:r>
            <a:r>
              <a:rPr lang="en-US" sz="1600" b="1" dirty="0" smtClean="0">
                <a:solidFill>
                  <a:srgbClr val="7030A0"/>
                </a:solidFill>
                <a:cs typeface="B Titr" pitchFamily="2" charset="-78"/>
              </a:rPr>
              <a:t>(</a:t>
            </a:r>
            <a:endParaRPr lang="fa-IR" sz="1600" b="1" dirty="0" smtClean="0">
              <a:solidFill>
                <a:srgbClr val="7030A0"/>
              </a:solidFill>
              <a:cs typeface="B Titr" pitchFamily="2" charset="-78"/>
            </a:endParaRPr>
          </a:p>
          <a:p>
            <a:r>
              <a:rPr lang="fa-IR" sz="1600" b="1" dirty="0" smtClean="0">
                <a:solidFill>
                  <a:srgbClr val="7030A0"/>
                </a:solidFill>
                <a:cs typeface="B Titr" pitchFamily="2" charset="-78"/>
              </a:rPr>
              <a:t>*</a:t>
            </a:r>
            <a:r>
              <a:rPr lang="en-US" sz="1600" b="1" dirty="0" smtClean="0">
                <a:solidFill>
                  <a:srgbClr val="7030A0"/>
                </a:solidFill>
                <a:cs typeface="B Titr" pitchFamily="2" charset="-78"/>
              </a:rPr>
              <a:t> </a:t>
            </a:r>
            <a:r>
              <a:rPr lang="fa-IR" sz="1600" b="1" dirty="0" smtClean="0">
                <a:solidFill>
                  <a:srgbClr val="7030A0"/>
                </a:solidFill>
                <a:cs typeface="B Titr" pitchFamily="2" charset="-78"/>
              </a:rPr>
              <a:t>تخلیه درون شیاری در اثر از بین رفتن رنگ هادی </a:t>
            </a:r>
            <a:endParaRPr lang="en-US" sz="1600" b="1" dirty="0" smtClean="0">
              <a:solidFill>
                <a:srgbClr val="7030A0"/>
              </a:solidFill>
              <a:cs typeface="B Titr" pitchFamily="2" charset="-78"/>
            </a:endParaRPr>
          </a:p>
          <a:p>
            <a:r>
              <a:rPr lang="fa-IR" sz="1600" b="1" dirty="0" smtClean="0">
                <a:solidFill>
                  <a:srgbClr val="7030A0"/>
                </a:solidFill>
                <a:cs typeface="B Titr" pitchFamily="2" charset="-78"/>
              </a:rPr>
              <a:t>(نشتی الکترومکانیکی)</a:t>
            </a:r>
          </a:p>
          <a:p>
            <a:r>
              <a:rPr lang="fa-IR" sz="1600" b="1" dirty="0" smtClean="0">
                <a:solidFill>
                  <a:srgbClr val="7030A0"/>
                </a:solidFill>
                <a:cs typeface="B Titr" pitchFamily="2" charset="-78"/>
              </a:rPr>
              <a:t>*</a:t>
            </a:r>
            <a:r>
              <a:rPr lang="en-US" sz="1600" b="1" dirty="0" smtClean="0">
                <a:solidFill>
                  <a:srgbClr val="7030A0"/>
                </a:solidFill>
                <a:cs typeface="B Titr" pitchFamily="2" charset="-78"/>
              </a:rPr>
              <a:t> </a:t>
            </a:r>
            <a:r>
              <a:rPr lang="fa-IR" sz="1600" b="1" dirty="0" smtClean="0">
                <a:solidFill>
                  <a:srgbClr val="7030A0"/>
                </a:solidFill>
                <a:cs typeface="B Titr" pitchFamily="2" charset="-78"/>
              </a:rPr>
              <a:t>تخلیه حفره های درون عایق ناشی از مواد </a:t>
            </a:r>
            <a:endParaRPr lang="en-US" sz="1600" b="1" dirty="0" smtClean="0">
              <a:solidFill>
                <a:srgbClr val="7030A0"/>
              </a:solidFill>
              <a:cs typeface="B Titr" pitchFamily="2" charset="-78"/>
            </a:endParaRPr>
          </a:p>
          <a:p>
            <a:r>
              <a:rPr lang="fa-IR" sz="1600" b="1" dirty="0" smtClean="0">
                <a:solidFill>
                  <a:srgbClr val="7030A0"/>
                </a:solidFill>
                <a:cs typeface="B Titr" pitchFamily="2" charset="-78"/>
              </a:rPr>
              <a:t>و پروسه عایقکاری نامناسب    </a:t>
            </a:r>
            <a:endParaRPr lang="en-US" sz="1600" b="1" dirty="0">
              <a:solidFill>
                <a:srgbClr val="7030A0"/>
              </a:solidFill>
              <a:cs typeface="B Titr" pitchFamily="2" charset="-78"/>
            </a:endParaRPr>
          </a:p>
        </p:txBody>
      </p:sp>
      <p:sp>
        <p:nvSpPr>
          <p:cNvPr id="7" name="TextBox 6"/>
          <p:cNvSpPr txBox="1"/>
          <p:nvPr/>
        </p:nvSpPr>
        <p:spPr>
          <a:xfrm>
            <a:off x="1500166" y="4643446"/>
            <a:ext cx="5072098" cy="1477328"/>
          </a:xfrm>
          <a:prstGeom prst="rect">
            <a:avLst/>
          </a:prstGeom>
          <a:noFill/>
        </p:spPr>
        <p:txBody>
          <a:bodyPr wrap="square" rtlCol="0">
            <a:spAutoFit/>
          </a:bodyPr>
          <a:lstStyle/>
          <a:p>
            <a:r>
              <a:rPr lang="fa-IR" dirty="0" smtClean="0">
                <a:solidFill>
                  <a:srgbClr val="00B050"/>
                </a:solidFill>
                <a:cs typeface="B Titr" pitchFamily="2" charset="-78"/>
              </a:rPr>
              <a:t>* تخلیه سطحی ناشی از تورق در ناحیه </a:t>
            </a:r>
            <a:r>
              <a:rPr lang="en-US" dirty="0" smtClean="0">
                <a:solidFill>
                  <a:srgbClr val="00B050"/>
                </a:solidFill>
                <a:cs typeface="B Titr" pitchFamily="2" charset="-78"/>
              </a:rPr>
              <a:t>Overhang</a:t>
            </a:r>
            <a:endParaRPr lang="fa-IR" dirty="0" smtClean="0">
              <a:solidFill>
                <a:srgbClr val="00B050"/>
              </a:solidFill>
              <a:cs typeface="B Titr" pitchFamily="2" charset="-78"/>
            </a:endParaRPr>
          </a:p>
          <a:p>
            <a:r>
              <a:rPr lang="fa-IR" dirty="0" smtClean="0">
                <a:solidFill>
                  <a:srgbClr val="00B050"/>
                </a:solidFill>
                <a:cs typeface="B Titr" pitchFamily="2" charset="-78"/>
              </a:rPr>
              <a:t>* تخلیه در مجاری تهویه </a:t>
            </a:r>
          </a:p>
          <a:p>
            <a:r>
              <a:rPr lang="fa-IR" dirty="0" smtClean="0">
                <a:solidFill>
                  <a:srgbClr val="00B050"/>
                </a:solidFill>
                <a:cs typeface="B Titr" pitchFamily="2" charset="-78"/>
              </a:rPr>
              <a:t>* تخلیه سطحی ناشی از آلودگی در ناحیه </a:t>
            </a:r>
            <a:r>
              <a:rPr lang="en-US" dirty="0" smtClean="0">
                <a:solidFill>
                  <a:srgbClr val="00B050"/>
                </a:solidFill>
                <a:cs typeface="B Titr" pitchFamily="2" charset="-78"/>
              </a:rPr>
              <a:t>Overhang</a:t>
            </a:r>
            <a:endParaRPr lang="fa-IR" dirty="0" smtClean="0">
              <a:solidFill>
                <a:srgbClr val="00B050"/>
              </a:solidFill>
              <a:cs typeface="B Titr" pitchFamily="2" charset="-78"/>
            </a:endParaRPr>
          </a:p>
          <a:p>
            <a:r>
              <a:rPr lang="fa-IR" dirty="0" smtClean="0">
                <a:solidFill>
                  <a:srgbClr val="00B050"/>
                </a:solidFill>
                <a:cs typeface="B Titr" pitchFamily="2" charset="-78"/>
              </a:rPr>
              <a:t>* تخلیه سطحی بین فازی ناشی از ترک و آلودگی </a:t>
            </a:r>
            <a:r>
              <a:rPr lang="en-US" dirty="0" smtClean="0">
                <a:solidFill>
                  <a:srgbClr val="00B050"/>
                </a:solidFill>
                <a:cs typeface="B Titr" pitchFamily="2" charset="-78"/>
              </a:rPr>
              <a:t>Spacer</a:t>
            </a:r>
            <a:endParaRPr lang="fa-IR" dirty="0" smtClean="0">
              <a:solidFill>
                <a:srgbClr val="00B050"/>
              </a:solidFill>
              <a:cs typeface="B Titr" pitchFamily="2" charset="-78"/>
            </a:endParaRPr>
          </a:p>
          <a:p>
            <a:endParaRPr lang="fa-IR" dirty="0" smtClean="0">
              <a:solidFill>
                <a:srgbClr val="00B050"/>
              </a:solidFill>
              <a:cs typeface="B Titr" pitchFamily="2" charset="-78"/>
            </a:endParaRPr>
          </a:p>
        </p:txBody>
      </p:sp>
    </p:spTree>
  </p:cSld>
  <p:clrMapOvr>
    <a:masterClrMapping/>
  </p:clrMapOvr>
  <p:transition spd="med">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714612" y="605920"/>
            <a:ext cx="6172200" cy="1251444"/>
          </a:xfrm>
        </p:spPr>
        <p:txBody>
          <a:bodyPr>
            <a:noAutofit/>
          </a:bodyPr>
          <a:lstStyle/>
          <a:p>
            <a:pPr marL="0" marR="0" algn="r" rtl="1">
              <a:lnSpc>
                <a:spcPct val="115000"/>
              </a:lnSpc>
              <a:spcBef>
                <a:spcPts val="0"/>
              </a:spcBef>
              <a:spcAft>
                <a:spcPts val="0"/>
              </a:spcAft>
            </a:pPr>
            <a:r>
              <a:rPr lang="fa-IR" sz="2000" dirty="0" smtClean="0">
                <a:solidFill>
                  <a:schemeClr val="accent1">
                    <a:lumMod val="75000"/>
                  </a:schemeClr>
                </a:solidFill>
                <a:latin typeface="Calibri"/>
                <a:ea typeface="Calibri"/>
                <a:cs typeface="B Titr" pitchFamily="2" charset="-78"/>
              </a:rPr>
              <a:t>نتایج اندازه گیری تخلیه جزئی</a:t>
            </a:r>
            <a:r>
              <a:rPr lang="en-US" sz="1800" dirty="0" smtClean="0">
                <a:solidFill>
                  <a:schemeClr val="accent1">
                    <a:lumMod val="75000"/>
                  </a:schemeClr>
                </a:solidFill>
                <a:latin typeface="Calibri"/>
                <a:ea typeface="Calibri"/>
                <a:cs typeface="B Titr" pitchFamily="2" charset="-78"/>
              </a:rPr>
              <a:t/>
            </a:r>
            <a:br>
              <a:rPr lang="en-US" sz="1800" dirty="0" smtClean="0">
                <a:solidFill>
                  <a:schemeClr val="accent1">
                    <a:lumMod val="75000"/>
                  </a:schemeClr>
                </a:solidFill>
                <a:latin typeface="Calibri"/>
                <a:ea typeface="Calibri"/>
                <a:cs typeface="B Titr" pitchFamily="2" charset="-78"/>
              </a:rPr>
            </a:br>
            <a:r>
              <a:rPr lang="fa-IR" sz="2000" dirty="0" smtClean="0">
                <a:solidFill>
                  <a:schemeClr val="accent1">
                    <a:lumMod val="75000"/>
                  </a:schemeClr>
                </a:solidFill>
                <a:latin typeface="Calibri"/>
                <a:ea typeface="Calibri"/>
                <a:cs typeface="B Titr" pitchFamily="2" charset="-78"/>
              </a:rPr>
              <a:t>فاز</a:t>
            </a:r>
            <a:r>
              <a:rPr lang="en-US" sz="2000" dirty="0" smtClean="0">
                <a:solidFill>
                  <a:schemeClr val="accent1">
                    <a:lumMod val="75000"/>
                  </a:schemeClr>
                </a:solidFill>
                <a:latin typeface="Times New Roman"/>
                <a:ea typeface="Calibri"/>
                <a:cs typeface="B Titr" pitchFamily="2" charset="-78"/>
              </a:rPr>
              <a:t> U</a:t>
            </a:r>
            <a:r>
              <a:rPr lang="fa-IR" sz="2000" dirty="0" smtClean="0">
                <a:solidFill>
                  <a:schemeClr val="accent1">
                    <a:lumMod val="75000"/>
                  </a:schemeClr>
                </a:solidFill>
                <a:latin typeface="Calibri"/>
                <a:ea typeface="Calibri"/>
                <a:cs typeface="B Titr" pitchFamily="2" charset="-78"/>
              </a:rPr>
              <a:t> ژنراتور واحد پنج گازی نیروگاه دماوند در دوره های </a:t>
            </a:r>
            <a:r>
              <a:rPr lang="fa-IR" sz="2000" dirty="0" smtClean="0">
                <a:solidFill>
                  <a:schemeClr val="accent1">
                    <a:lumMod val="75000"/>
                  </a:schemeClr>
                </a:solidFill>
                <a:latin typeface="Calibri"/>
                <a:ea typeface="Calibri"/>
                <a:cs typeface="B Titr" pitchFamily="2" charset="-78"/>
              </a:rPr>
              <a:t>مختلف</a:t>
            </a:r>
            <a:r>
              <a:rPr lang="en-US" sz="2000" dirty="0" smtClean="0">
                <a:solidFill>
                  <a:schemeClr val="accent1">
                    <a:lumMod val="75000"/>
                  </a:schemeClr>
                </a:solidFill>
                <a:latin typeface="Calibri"/>
                <a:ea typeface="Calibri"/>
                <a:cs typeface="B Titr" pitchFamily="2" charset="-78"/>
              </a:rPr>
              <a:t/>
            </a:r>
            <a:br>
              <a:rPr lang="en-US" sz="2000" dirty="0" smtClean="0">
                <a:solidFill>
                  <a:schemeClr val="accent1">
                    <a:lumMod val="75000"/>
                  </a:schemeClr>
                </a:solidFill>
                <a:latin typeface="Calibri"/>
                <a:ea typeface="Calibri"/>
                <a:cs typeface="B Titr" pitchFamily="2" charset="-78"/>
              </a:rPr>
            </a:br>
            <a:r>
              <a:rPr lang="en-US" sz="1400" dirty="0" smtClean="0">
                <a:latin typeface="Calibri"/>
                <a:ea typeface="Calibri"/>
                <a:cs typeface="B Titr" pitchFamily="2" charset="-78"/>
              </a:rPr>
              <a:t/>
            </a:r>
            <a:br>
              <a:rPr lang="en-US" sz="1400" dirty="0" smtClean="0">
                <a:latin typeface="Calibri"/>
                <a:ea typeface="Calibri"/>
                <a:cs typeface="B Titr" pitchFamily="2" charset="-78"/>
              </a:rPr>
            </a:br>
            <a:r>
              <a:rPr lang="en-US" sz="1800" dirty="0" smtClean="0">
                <a:latin typeface="Calibri"/>
                <a:ea typeface="Calibri"/>
                <a:cs typeface="B Titr" pitchFamily="2" charset="-78"/>
              </a:rPr>
              <a:t/>
            </a:r>
            <a:br>
              <a:rPr lang="en-US" sz="1800" dirty="0" smtClean="0">
                <a:latin typeface="Calibri"/>
                <a:ea typeface="Calibri"/>
                <a:cs typeface="B Titr" pitchFamily="2" charset="-78"/>
              </a:rPr>
            </a:br>
            <a:endParaRPr lang="en-US" sz="1800" dirty="0">
              <a:cs typeface="B Titr" pitchFamily="2" charset="-78"/>
            </a:endParaRPr>
          </a:p>
        </p:txBody>
      </p:sp>
      <p:pic>
        <p:nvPicPr>
          <p:cNvPr id="6" name="Picture 5" descr="C:\Documents and Settings\k-aghaee\Desktop\Untitled-2.jpg"/>
          <p:cNvPicPr/>
          <p:nvPr/>
        </p:nvPicPr>
        <p:blipFill>
          <a:blip r:embed="rId3" cstate="print"/>
          <a:srcRect/>
          <a:stretch>
            <a:fillRect/>
          </a:stretch>
        </p:blipFill>
        <p:spPr bwMode="auto">
          <a:xfrm>
            <a:off x="214282" y="1214422"/>
            <a:ext cx="4500594" cy="5357850"/>
          </a:xfrm>
          <a:prstGeom prst="rect">
            <a:avLst/>
          </a:prstGeom>
          <a:noFill/>
          <a:ln w="9525">
            <a:noFill/>
            <a:miter lim="800000"/>
            <a:headEnd/>
            <a:tailEnd/>
          </a:ln>
        </p:spPr>
      </p:pic>
      <p:sp>
        <p:nvSpPr>
          <p:cNvPr id="4" name="TextBox 3"/>
          <p:cNvSpPr txBox="1"/>
          <p:nvPr/>
        </p:nvSpPr>
        <p:spPr>
          <a:xfrm>
            <a:off x="4929190" y="1597304"/>
            <a:ext cx="4000528" cy="4832092"/>
          </a:xfrm>
          <a:prstGeom prst="rect">
            <a:avLst/>
          </a:prstGeom>
          <a:noFill/>
        </p:spPr>
        <p:txBody>
          <a:bodyPr wrap="square" rtlCol="0">
            <a:spAutoFit/>
          </a:bodyPr>
          <a:lstStyle/>
          <a:p>
            <a:pPr algn="justLow"/>
            <a:r>
              <a:rPr lang="fa-IR" sz="1400" dirty="0" smtClean="0">
                <a:solidFill>
                  <a:srgbClr val="7030A0"/>
                </a:solidFill>
                <a:cs typeface="B Titr" pitchFamily="2" charset="-78"/>
              </a:rPr>
              <a:t>روی نمودار فوق لاین و خط چین قرمز مربوط به مقادیر </a:t>
            </a:r>
            <a:r>
              <a:rPr lang="en-US" sz="1400" dirty="0" smtClean="0">
                <a:solidFill>
                  <a:srgbClr val="7030A0"/>
                </a:solidFill>
                <a:cs typeface="B Titr" pitchFamily="2" charset="-78"/>
              </a:rPr>
              <a:t>NQN</a:t>
            </a:r>
            <a:r>
              <a:rPr lang="fa-IR" sz="1400" dirty="0" smtClean="0">
                <a:solidFill>
                  <a:srgbClr val="7030A0"/>
                </a:solidFill>
                <a:cs typeface="B Titr" pitchFamily="2" charset="-78"/>
              </a:rPr>
              <a:t> و اختلاف فاز مربوط به پالسهای مثبت و منفی سنسورهای سیستم </a:t>
            </a:r>
            <a:r>
              <a:rPr lang="en-US" sz="1400" dirty="0" smtClean="0">
                <a:solidFill>
                  <a:srgbClr val="7030A0"/>
                </a:solidFill>
                <a:cs typeface="B Titr" pitchFamily="2" charset="-78"/>
              </a:rPr>
              <a:t>PDA</a:t>
            </a:r>
            <a:r>
              <a:rPr lang="fa-IR" sz="1400" dirty="0" smtClean="0">
                <a:solidFill>
                  <a:srgbClr val="7030A0"/>
                </a:solidFill>
                <a:cs typeface="B Titr" pitchFamily="2" charset="-78"/>
              </a:rPr>
              <a:t>  از  فاز </a:t>
            </a:r>
            <a:r>
              <a:rPr lang="en-US" sz="1400" dirty="0" smtClean="0">
                <a:solidFill>
                  <a:srgbClr val="7030A0"/>
                </a:solidFill>
                <a:cs typeface="B Titr" pitchFamily="2" charset="-78"/>
              </a:rPr>
              <a:t>U</a:t>
            </a:r>
            <a:r>
              <a:rPr lang="fa-IR" sz="1400" dirty="0" smtClean="0">
                <a:solidFill>
                  <a:srgbClr val="7030A0"/>
                </a:solidFill>
                <a:cs typeface="B Titr" pitchFamily="2" charset="-78"/>
              </a:rPr>
              <a:t> خروجی ژنراتور در اندازه گیری مربوط به سال 1388 می باشد که فاصله زمانی نرمالی بین پالسها وجود دارد، و اما لاین و خط چین آبی روی نمودار فوق مربوط به سال 1389 می باشد که  نشانگر افزایش </a:t>
            </a:r>
            <a:r>
              <a:rPr lang="en-US" sz="1400" dirty="0" smtClean="0">
                <a:solidFill>
                  <a:srgbClr val="7030A0"/>
                </a:solidFill>
                <a:cs typeface="B Titr" pitchFamily="2" charset="-78"/>
              </a:rPr>
              <a:t>NQN</a:t>
            </a:r>
            <a:r>
              <a:rPr lang="fa-IR" sz="1400" dirty="0" smtClean="0">
                <a:solidFill>
                  <a:srgbClr val="7030A0"/>
                </a:solidFill>
                <a:cs typeface="B Titr" pitchFamily="2" charset="-78"/>
              </a:rPr>
              <a:t> و اختلاف فاز پالسها به شکل غیر نرمال می باشد که این اختلاف بیان گر بالا رفتن سطح فعالیت تخلیه جزئی و در واقع وضعیت عایقی نامناسب استاتور می باشد که پس از انجام تست آفلاین میگر و بازدید سیم پیچهای انتهائی هیچگونه اشکال عایقی مشاهده نشد و این برخلاف تصور از تحلیل نمودار فوق بود. لذا پس از بررسی های مختلف تصمیم به بازبینی صحت عملکرد سیستم </a:t>
            </a:r>
            <a:r>
              <a:rPr lang="en-US" sz="1400" dirty="0" smtClean="0">
                <a:solidFill>
                  <a:srgbClr val="7030A0"/>
                </a:solidFill>
                <a:cs typeface="B Titr" pitchFamily="2" charset="-78"/>
              </a:rPr>
              <a:t>PDA</a:t>
            </a:r>
            <a:r>
              <a:rPr lang="fa-IR" sz="1400" dirty="0" smtClean="0">
                <a:solidFill>
                  <a:srgbClr val="7030A0"/>
                </a:solidFill>
                <a:cs typeface="B Titr" pitchFamily="2" charset="-78"/>
              </a:rPr>
              <a:t> واحد مذکور گرفته شد.</a:t>
            </a:r>
            <a:endParaRPr lang="en-US" sz="1400" dirty="0" smtClean="0">
              <a:solidFill>
                <a:srgbClr val="7030A0"/>
              </a:solidFill>
              <a:cs typeface="B Titr" pitchFamily="2" charset="-78"/>
            </a:endParaRPr>
          </a:p>
          <a:p>
            <a:pPr algn="justLow"/>
            <a:r>
              <a:rPr lang="fa-IR" sz="1400" dirty="0" smtClean="0">
                <a:solidFill>
                  <a:srgbClr val="7030A0"/>
                </a:solidFill>
                <a:cs typeface="B Titr" pitchFamily="2" charset="-78"/>
              </a:rPr>
              <a:t>پس از انجام اقدامات فوق تصمیم به کالیبراسیون کابل های کواکسیال ارتباطی بین سنسور و سیستم تحلیل گر گرفته شد و به نتایج قابل قبولی رسیدیم که نتیجه این اقدام در گزارش تحلیلی دوره بعد پژوهشگاه کاملا مشهود شد و علت تفاوت غیر طبیعی رفتار این واحد با واحدهای دیگر نیروگاه مشخص گردید و آن هم وجود خطای اندازه گیری در سیستم </a:t>
            </a:r>
            <a:r>
              <a:rPr lang="en-US" sz="1400" dirty="0" smtClean="0">
                <a:solidFill>
                  <a:srgbClr val="7030A0"/>
                </a:solidFill>
                <a:cs typeface="B Titr" pitchFamily="2" charset="-78"/>
              </a:rPr>
              <a:t>PDA</a:t>
            </a:r>
            <a:r>
              <a:rPr lang="fa-IR" sz="1400" dirty="0" smtClean="0">
                <a:solidFill>
                  <a:srgbClr val="7030A0"/>
                </a:solidFill>
                <a:cs typeface="B Titr" pitchFamily="2" charset="-78"/>
              </a:rPr>
              <a:t> واحد مورد نظر بود که پس از کالیبراسیون خطای مورد نظر مشخص گردید که درذیل به طور کامل توضیح داده شده است.</a:t>
            </a:r>
            <a:endParaRPr lang="en-US" sz="1400" dirty="0" smtClean="0">
              <a:solidFill>
                <a:srgbClr val="7030A0"/>
              </a:solidFill>
              <a:cs typeface="B Titr" pitchFamily="2" charset="-78"/>
            </a:endParaRPr>
          </a:p>
          <a:p>
            <a:pPr algn="justLow"/>
            <a:endParaRPr lang="en-US" sz="1400" dirty="0">
              <a:solidFill>
                <a:srgbClr val="7030A0"/>
              </a:solidFill>
              <a:cs typeface="B Titr" pitchFamily="2" charset="-78"/>
            </a:endParaRPr>
          </a:p>
        </p:txBody>
      </p:sp>
      <p:sp>
        <p:nvSpPr>
          <p:cNvPr id="7" name="Rectangle 6"/>
          <p:cNvSpPr/>
          <p:nvPr/>
        </p:nvSpPr>
        <p:spPr>
          <a:xfrm>
            <a:off x="2500298" y="2857496"/>
            <a:ext cx="2018155" cy="646331"/>
          </a:xfrm>
          <a:prstGeom prst="rect">
            <a:avLst/>
          </a:prstGeom>
        </p:spPr>
        <p:txBody>
          <a:bodyPr wrap="square">
            <a:spAutoFit/>
          </a:bodyPr>
          <a:lstStyle/>
          <a:p>
            <a:r>
              <a:rPr lang="fa-IR" dirty="0" smtClean="0">
                <a:solidFill>
                  <a:srgbClr val="FF0000"/>
                </a:solidFill>
                <a:latin typeface="Calibri"/>
                <a:ea typeface="Calibri"/>
                <a:cs typeface="B Titr" pitchFamily="2" charset="-78"/>
              </a:rPr>
              <a:t>قرمز : </a:t>
            </a:r>
            <a:r>
              <a:rPr lang="fa-IR" dirty="0" smtClean="0">
                <a:solidFill>
                  <a:srgbClr val="FF0000"/>
                </a:solidFill>
                <a:latin typeface="Calibri"/>
                <a:ea typeface="Calibri"/>
                <a:cs typeface="B Titr" pitchFamily="2" charset="-78"/>
              </a:rPr>
              <a:t>سال 1388  </a:t>
            </a:r>
            <a:r>
              <a:rPr lang="fa-IR" dirty="0" smtClean="0">
                <a:latin typeface="Calibri"/>
                <a:ea typeface="Calibri"/>
                <a:cs typeface="B Titr" pitchFamily="2" charset="-78"/>
              </a:rPr>
              <a:t>          </a:t>
            </a:r>
            <a:r>
              <a:rPr lang="fa-IR" dirty="0" smtClean="0">
                <a:solidFill>
                  <a:srgbClr val="00B0F0"/>
                </a:solidFill>
                <a:latin typeface="Calibri"/>
                <a:ea typeface="Calibri"/>
                <a:cs typeface="B Titr" pitchFamily="2" charset="-78"/>
              </a:rPr>
              <a:t>آبی </a:t>
            </a:r>
            <a:r>
              <a:rPr lang="fa-IR" dirty="0" smtClean="0">
                <a:solidFill>
                  <a:srgbClr val="00B0F0"/>
                </a:solidFill>
                <a:latin typeface="Calibri"/>
                <a:ea typeface="Calibri"/>
                <a:cs typeface="B Titr" pitchFamily="2" charset="-78"/>
              </a:rPr>
              <a:t>:</a:t>
            </a:r>
            <a:r>
              <a:rPr lang="en-US" dirty="0" smtClean="0">
                <a:solidFill>
                  <a:srgbClr val="00B0F0"/>
                </a:solidFill>
                <a:latin typeface="Calibri"/>
                <a:ea typeface="Calibri"/>
                <a:cs typeface="B Titr" pitchFamily="2" charset="-78"/>
              </a:rPr>
              <a:t> </a:t>
            </a:r>
            <a:r>
              <a:rPr lang="fa-IR" dirty="0" smtClean="0">
                <a:solidFill>
                  <a:srgbClr val="00B0F0"/>
                </a:solidFill>
                <a:latin typeface="Calibri"/>
                <a:ea typeface="Calibri"/>
                <a:cs typeface="B Titr" pitchFamily="2" charset="-78"/>
              </a:rPr>
              <a:t> سال  1389</a:t>
            </a:r>
            <a:r>
              <a:rPr lang="en-US" dirty="0" smtClean="0">
                <a:solidFill>
                  <a:srgbClr val="00B0F0"/>
                </a:solidFill>
                <a:latin typeface="Calibri"/>
                <a:ea typeface="Calibri"/>
                <a:cs typeface="B Titr" pitchFamily="2" charset="-78"/>
              </a:rPr>
              <a:t> </a:t>
            </a:r>
            <a:endParaRPr lang="en-US" dirty="0"/>
          </a:p>
        </p:txBody>
      </p:sp>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Ayoobi\مقاله\Damavand-ParsAdak\104_0120\IMG_0001.JPG"/>
          <p:cNvPicPr/>
          <p:nvPr/>
        </p:nvPicPr>
        <p:blipFill>
          <a:blip r:embed="rId3" cstate="print"/>
          <a:srcRect/>
          <a:stretch>
            <a:fillRect/>
          </a:stretch>
        </p:blipFill>
        <p:spPr bwMode="auto">
          <a:xfrm>
            <a:off x="5429256" y="1714488"/>
            <a:ext cx="2684269" cy="1285884"/>
          </a:xfrm>
          <a:prstGeom prst="rect">
            <a:avLst/>
          </a:prstGeom>
          <a:noFill/>
          <a:ln w="9525">
            <a:noFill/>
            <a:miter lim="800000"/>
            <a:headEnd/>
            <a:tailEnd/>
          </a:ln>
        </p:spPr>
      </p:pic>
      <p:pic>
        <p:nvPicPr>
          <p:cNvPr id="5" name="Picture 4" descr="F:\Ayoobi\مقاله\Damavand-ParsAdak\102_0315\IMG_0020.JPG"/>
          <p:cNvPicPr/>
          <p:nvPr/>
        </p:nvPicPr>
        <p:blipFill>
          <a:blip r:embed="rId4" cstate="print"/>
          <a:srcRect/>
          <a:stretch>
            <a:fillRect/>
          </a:stretch>
        </p:blipFill>
        <p:spPr bwMode="auto">
          <a:xfrm>
            <a:off x="2071670" y="1785926"/>
            <a:ext cx="2286016" cy="1214446"/>
          </a:xfrm>
          <a:prstGeom prst="rect">
            <a:avLst/>
          </a:prstGeom>
          <a:noFill/>
          <a:ln w="9525">
            <a:noFill/>
            <a:miter lim="800000"/>
            <a:headEnd/>
            <a:tailEnd/>
          </a:ln>
        </p:spPr>
      </p:pic>
      <p:sp>
        <p:nvSpPr>
          <p:cNvPr id="11265" name="Rectangle 1"/>
          <p:cNvSpPr>
            <a:spLocks noChangeArrowheads="1"/>
          </p:cNvSpPr>
          <p:nvPr/>
        </p:nvSpPr>
        <p:spPr bwMode="auto">
          <a:xfrm>
            <a:off x="5857916" y="3000372"/>
            <a:ext cx="185735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accent1">
                    <a:lumMod val="75000"/>
                  </a:schemeClr>
                </a:solidFill>
                <a:effectLst/>
                <a:latin typeface="Calibri" pitchFamily="34" charset="0"/>
                <a:ea typeface="Calibri" pitchFamily="34" charset="0"/>
                <a:cs typeface="B Nazanin" pitchFamily="2" charset="-78"/>
              </a:rPr>
              <a:t>فاصله زمانی : 11 نانوثانیه</a:t>
            </a:r>
            <a:endParaRPr kumimoji="0" lang="fa-IR" sz="2000" b="1" i="0"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
        <p:nvSpPr>
          <p:cNvPr id="11266" name="Rectangle 2"/>
          <p:cNvSpPr>
            <a:spLocks noChangeArrowheads="1"/>
          </p:cNvSpPr>
          <p:nvPr/>
        </p:nvSpPr>
        <p:spPr bwMode="auto">
          <a:xfrm>
            <a:off x="2214546" y="3357562"/>
            <a:ext cx="645005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342900" algn="l"/>
                <a:tab pos="2971800" algn="ctr"/>
              </a:tabLst>
            </a:pPr>
            <a:r>
              <a:rPr kumimoji="0" lang="fa-IR" b="1" i="0" u="none" strike="noStrike" cap="none" normalizeH="0" baseline="0" dirty="0" smtClean="0">
                <a:ln>
                  <a:noFill/>
                </a:ln>
                <a:solidFill>
                  <a:srgbClr val="FF0000"/>
                </a:solidFill>
                <a:effectLst/>
                <a:latin typeface="Calibri" pitchFamily="34" charset="0"/>
                <a:ea typeface="Calibri" pitchFamily="34" charset="0"/>
                <a:cs typeface="B Nazanin" pitchFamily="2" charset="-78"/>
              </a:rPr>
              <a:t>از آنجا که پالس خروجی از کوپلر</a:t>
            </a:r>
            <a:r>
              <a:rPr kumimoji="0" lang="en-US"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C2</a:t>
            </a:r>
            <a:r>
              <a:rPr kumimoji="0" lang="fa-IR" b="1" i="0" u="none" strike="noStrike" cap="none" normalizeH="0" baseline="0" dirty="0" smtClean="0">
                <a:ln>
                  <a:noFill/>
                </a:ln>
                <a:solidFill>
                  <a:srgbClr val="FF0000"/>
                </a:solidFill>
                <a:effectLst/>
                <a:latin typeface="Calibri" pitchFamily="34" charset="0"/>
                <a:ea typeface="Calibri" pitchFamily="34" charset="0"/>
                <a:cs typeface="B Nazanin" pitchFamily="2" charset="-78"/>
              </a:rPr>
              <a:t> با فاصله زمانی بیشتری نسبت پالس دیگر رسید، لذا کابل مورد نظر به اندازه 2.5 متر کوتاه شد که پس از انجام کالیبراسیون و مشاهده انطباق پالسها روی هم فاصله زمانی به حدود 3 نانوثانیه رسید که حد مطلوبی برای این منظور می باشد.</a:t>
            </a:r>
            <a:endParaRPr kumimoji="0" lang="fa-IR" sz="2800" b="1" i="0" u="none" strike="noStrike" cap="none" normalizeH="0" baseline="0" dirty="0" smtClean="0">
              <a:ln>
                <a:noFill/>
              </a:ln>
              <a:solidFill>
                <a:srgbClr val="FF0000"/>
              </a:solidFill>
              <a:effectLst/>
              <a:latin typeface="Arial" pitchFamily="34" charset="0"/>
              <a:cs typeface="Arial" pitchFamily="34" charset="0"/>
            </a:endParaRPr>
          </a:p>
        </p:txBody>
      </p:sp>
      <p:sp>
        <p:nvSpPr>
          <p:cNvPr id="11267" name="Rectangle 3"/>
          <p:cNvSpPr>
            <a:spLocks noChangeArrowheads="1"/>
          </p:cNvSpPr>
          <p:nvPr/>
        </p:nvSpPr>
        <p:spPr bwMode="auto">
          <a:xfrm>
            <a:off x="785786" y="214290"/>
            <a:ext cx="81439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rgbClr val="7030A0"/>
                </a:solidFill>
                <a:effectLst/>
                <a:latin typeface="Calibri" pitchFamily="34" charset="0"/>
                <a:ea typeface="Calibri" pitchFamily="34" charset="0"/>
                <a:cs typeface="B Nazanin" pitchFamily="2" charset="-78"/>
              </a:rPr>
              <a:t>طول کابل های کو اکسیال که حامل سیگنال های مورد تحلیل می باشد نقش بسیار مهمی در بالا بردن دقت اندازه گیری سیستم تحلیل گر </a:t>
            </a:r>
            <a:r>
              <a:rPr kumimoji="0" lang="en-US" sz="1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PD</a:t>
            </a:r>
            <a:r>
              <a:rPr kumimoji="0" lang="fa-IR" sz="1400" b="1" i="0" u="none" strike="noStrike" cap="none" normalizeH="0" baseline="0" dirty="0" smtClean="0">
                <a:ln>
                  <a:noFill/>
                </a:ln>
                <a:solidFill>
                  <a:srgbClr val="7030A0"/>
                </a:solidFill>
                <a:effectLst/>
                <a:latin typeface="Calibri" pitchFamily="34" charset="0"/>
                <a:ea typeface="Calibri" pitchFamily="34" charset="0"/>
                <a:cs typeface="B Nazanin" pitchFamily="2" charset="-78"/>
              </a:rPr>
              <a:t> دارد. پس از انجام کالیبراسیون طولی کابل مشاهده شد که فاصله زمانی رسیدن پالس های مثبت و منفی به کوپلرهای </a:t>
            </a:r>
            <a:r>
              <a:rPr kumimoji="0" lang="en-US" sz="1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C1</a:t>
            </a:r>
            <a:r>
              <a:rPr kumimoji="0" lang="fa-IR" sz="1400" b="1" i="0" u="none" strike="noStrike" cap="none" normalizeH="0" baseline="0" dirty="0" smtClean="0">
                <a:ln>
                  <a:noFill/>
                </a:ln>
                <a:solidFill>
                  <a:srgbClr val="7030A0"/>
                </a:solidFill>
                <a:effectLst/>
                <a:latin typeface="Times New Roman" pitchFamily="18" charset="0"/>
                <a:ea typeface="Calibri" pitchFamily="34" charset="0"/>
                <a:cs typeface="B Nazanin" pitchFamily="2" charset="-78"/>
              </a:rPr>
              <a:t>و</a:t>
            </a:r>
            <a:r>
              <a:rPr kumimoji="0" lang="en-US" sz="1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C2</a:t>
            </a:r>
            <a:r>
              <a:rPr kumimoji="0" lang="fa-IR" sz="1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a:t>
            </a:r>
            <a:r>
              <a:rPr kumimoji="0" lang="fa-IR" sz="1400" b="1" i="0" u="none" strike="noStrike" cap="none" normalizeH="0" baseline="0" dirty="0" smtClean="0">
                <a:ln>
                  <a:noFill/>
                </a:ln>
                <a:solidFill>
                  <a:srgbClr val="7030A0"/>
                </a:solidFill>
                <a:effectLst/>
                <a:latin typeface="Calibri" pitchFamily="34" charset="0"/>
                <a:ea typeface="Calibri" pitchFamily="34" charset="0"/>
                <a:cs typeface="B Nazanin" pitchFamily="2" charset="-78"/>
              </a:rPr>
              <a:t>کاهش پیدا کرده که این باعث می شود سیگنال های خروجی از سنسورها با کمترین خطا و تضعیف به مدار آشکار ساز برسند و تحلیل دقیقتری از سیگنال های رسیده داشته باشیم.</a:t>
            </a:r>
            <a:endParaRPr kumimoji="0" lang="en-US" sz="9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rgbClr val="7030A0"/>
                </a:solidFill>
                <a:effectLst/>
                <a:latin typeface="Calibri" pitchFamily="34" charset="0"/>
                <a:ea typeface="Calibri" pitchFamily="34" charset="0"/>
                <a:cs typeface="B Nazanin" pitchFamily="2" charset="-78"/>
              </a:rPr>
              <a:t> کالیبراسیون کابل کواکسیال مربوط به کوپلر </a:t>
            </a:r>
            <a:r>
              <a:rPr kumimoji="0" lang="en-US" sz="1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C2</a:t>
            </a:r>
            <a:r>
              <a:rPr kumimoji="0" lang="fa-IR" sz="1400" b="1" i="0" u="none" strike="noStrike" cap="none" normalizeH="0" baseline="0" dirty="0" smtClean="0">
                <a:ln>
                  <a:noFill/>
                </a:ln>
                <a:solidFill>
                  <a:srgbClr val="7030A0"/>
                </a:solidFill>
                <a:effectLst/>
                <a:latin typeface="Calibri" pitchFamily="34" charset="0"/>
                <a:ea typeface="Calibri" pitchFamily="34" charset="0"/>
                <a:cs typeface="B Nazanin" pitchFamily="2" charset="-78"/>
              </a:rPr>
              <a:t> از سنسور تعبیه شده بر روی شینه فاز</a:t>
            </a:r>
            <a:r>
              <a:rPr kumimoji="0" lang="en-US" sz="1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U</a:t>
            </a:r>
            <a:r>
              <a:rPr kumimoji="0" lang="fa-IR" sz="1400" b="1" i="0" u="none" strike="noStrike" cap="none" normalizeH="0" baseline="0" dirty="0" smtClean="0">
                <a:ln>
                  <a:noFill/>
                </a:ln>
                <a:solidFill>
                  <a:srgbClr val="7030A0"/>
                </a:solidFill>
                <a:effectLst/>
                <a:latin typeface="Calibri" pitchFamily="34" charset="0"/>
                <a:ea typeface="Calibri" pitchFamily="34" charset="0"/>
                <a:cs typeface="B Nazanin" pitchFamily="2" charset="-78"/>
              </a:rPr>
              <a:t> ژنراتور واحد پنج گازی نیروگاه دماوند در قالب تغییرات زمانی انطباق پالس ها بعد از کاهش طول کابل کواکسیال در اشکال زیر نشان داده شده است .</a:t>
            </a:r>
            <a:endParaRPr kumimoji="0" lang="fa-IR" sz="2000" b="1" i="0" u="none" strike="noStrike" cap="none" normalizeH="0" baseline="0" dirty="0" smtClean="0">
              <a:ln>
                <a:noFill/>
              </a:ln>
              <a:solidFill>
                <a:srgbClr val="7030A0"/>
              </a:solidFill>
              <a:effectLst/>
              <a:latin typeface="Arial" pitchFamily="34" charset="0"/>
              <a:cs typeface="Arial" pitchFamily="34" charset="0"/>
            </a:endParaRPr>
          </a:p>
        </p:txBody>
      </p:sp>
      <p:pic>
        <p:nvPicPr>
          <p:cNvPr id="9" name="Picture 8" descr="F:\Ayoobi\مقاله\Damavand-ParsAdak\100_0310\IMG_0007.JPG"/>
          <p:cNvPicPr/>
          <p:nvPr/>
        </p:nvPicPr>
        <p:blipFill>
          <a:blip r:embed="rId5" cstate="print"/>
          <a:srcRect/>
          <a:stretch>
            <a:fillRect/>
          </a:stretch>
        </p:blipFill>
        <p:spPr bwMode="auto">
          <a:xfrm>
            <a:off x="3071802" y="4714884"/>
            <a:ext cx="3674422" cy="1857388"/>
          </a:xfrm>
          <a:prstGeom prst="rect">
            <a:avLst/>
          </a:prstGeom>
          <a:noFill/>
          <a:ln w="9525">
            <a:noFill/>
            <a:miter lim="800000"/>
            <a:headEnd/>
            <a:tailEnd/>
          </a:ln>
        </p:spPr>
      </p:pic>
      <p:sp>
        <p:nvSpPr>
          <p:cNvPr id="11268" name="Rectangle 4"/>
          <p:cNvSpPr>
            <a:spLocks noChangeArrowheads="1"/>
          </p:cNvSpPr>
          <p:nvPr/>
        </p:nvSpPr>
        <p:spPr bwMode="auto">
          <a:xfrm>
            <a:off x="6929454" y="5286388"/>
            <a:ext cx="171448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00B050"/>
                </a:solidFill>
                <a:effectLst/>
                <a:latin typeface="Calibri" pitchFamily="34" charset="0"/>
                <a:ea typeface="Calibri" pitchFamily="34" charset="0"/>
                <a:cs typeface="B Nazanin" pitchFamily="2" charset="-78"/>
              </a:rPr>
              <a:t>فاصله زمانی :  3 نانوثانیه</a:t>
            </a:r>
            <a:endParaRPr kumimoji="0" lang="fa-IR" sz="3600" b="1" i="0" u="none" strike="noStrike" cap="none" normalizeH="0" baseline="0" dirty="0" smtClean="0">
              <a:ln>
                <a:noFill/>
              </a:ln>
              <a:solidFill>
                <a:srgbClr val="00B050"/>
              </a:solidFill>
              <a:effectLst/>
              <a:latin typeface="Arial" pitchFamily="34" charset="0"/>
              <a:cs typeface="Arial" pitchFamily="34" charset="0"/>
            </a:endParaRPr>
          </a:p>
        </p:txBody>
      </p:sp>
      <p:sp>
        <p:nvSpPr>
          <p:cNvPr id="11" name="Rectangle 10"/>
          <p:cNvSpPr/>
          <p:nvPr/>
        </p:nvSpPr>
        <p:spPr>
          <a:xfrm>
            <a:off x="1428728" y="3000372"/>
            <a:ext cx="3071834" cy="307777"/>
          </a:xfrm>
          <a:prstGeom prst="rect">
            <a:avLst/>
          </a:prstGeom>
        </p:spPr>
        <p:txBody>
          <a:bodyPr wrap="square">
            <a:spAutoFit/>
          </a:bodyPr>
          <a:lstStyle/>
          <a:p>
            <a:r>
              <a:rPr lang="fa-IR" sz="1400" b="1" dirty="0" smtClean="0">
                <a:solidFill>
                  <a:srgbClr val="00B0F0"/>
                </a:solidFill>
                <a:latin typeface="Calibri" pitchFamily="34" charset="0"/>
                <a:ea typeface="Calibri" pitchFamily="34" charset="0"/>
                <a:cs typeface="B Nazanin" pitchFamily="2" charset="-78"/>
              </a:rPr>
              <a:t>کابل مورد نظر به اندازه 2.5 متر کوتاه شد </a:t>
            </a:r>
            <a:endParaRPr lang="en-US" sz="1400" dirty="0">
              <a:solidFill>
                <a:srgbClr val="00B0F0"/>
              </a:solidFill>
            </a:endParaRPr>
          </a:p>
        </p:txBody>
      </p:sp>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k-aghaee\Desktop\Untitled-1.jpg"/>
          <p:cNvPicPr/>
          <p:nvPr/>
        </p:nvPicPr>
        <p:blipFill>
          <a:blip r:embed="rId3" cstate="print"/>
          <a:srcRect/>
          <a:stretch>
            <a:fillRect/>
          </a:stretch>
        </p:blipFill>
        <p:spPr bwMode="auto">
          <a:xfrm>
            <a:off x="2285984" y="928670"/>
            <a:ext cx="3929090" cy="2857520"/>
          </a:xfrm>
          <a:prstGeom prst="rect">
            <a:avLst/>
          </a:prstGeom>
          <a:noFill/>
          <a:ln w="9525">
            <a:noFill/>
            <a:miter lim="800000"/>
            <a:headEnd/>
            <a:tailEnd/>
          </a:ln>
        </p:spPr>
      </p:pic>
      <p:sp>
        <p:nvSpPr>
          <p:cNvPr id="9217" name="Rectangle 1"/>
          <p:cNvSpPr>
            <a:spLocks noChangeArrowheads="1"/>
          </p:cNvSpPr>
          <p:nvPr/>
        </p:nvSpPr>
        <p:spPr bwMode="auto">
          <a:xfrm>
            <a:off x="1571604" y="214290"/>
            <a:ext cx="657226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rgbClr val="FF0000"/>
                </a:solidFill>
                <a:effectLst/>
                <a:latin typeface="Calibri" pitchFamily="34" charset="0"/>
                <a:ea typeface="Calibri" pitchFamily="34" charset="0"/>
                <a:cs typeface="B Titr" pitchFamily="2" charset="-78"/>
              </a:rPr>
              <a:t>نرمال شدن اختلاف فاز پالسهای مثبت و منفی و مقدار </a:t>
            </a:r>
            <a:r>
              <a:rPr kumimoji="0" lang="en-US" sz="1600" b="0" i="0" u="none" strike="noStrike" cap="none" normalizeH="0" baseline="0" dirty="0" smtClean="0">
                <a:ln>
                  <a:noFill/>
                </a:ln>
                <a:solidFill>
                  <a:srgbClr val="FF0000"/>
                </a:solidFill>
                <a:effectLst/>
                <a:latin typeface="Times New Roman" pitchFamily="18" charset="0"/>
                <a:ea typeface="Calibri" pitchFamily="34" charset="0"/>
                <a:cs typeface="B Titr" pitchFamily="2" charset="-78"/>
              </a:rPr>
              <a:t>NQN</a:t>
            </a:r>
            <a:r>
              <a:rPr kumimoji="0" lang="fa-IR" sz="1600" b="0" i="0" u="none" strike="noStrike" cap="none" normalizeH="0" baseline="0" dirty="0" smtClean="0">
                <a:ln>
                  <a:noFill/>
                </a:ln>
                <a:solidFill>
                  <a:srgbClr val="FF0000"/>
                </a:solidFill>
                <a:effectLst/>
                <a:latin typeface="Calibri" pitchFamily="34" charset="0"/>
                <a:ea typeface="Calibri" pitchFamily="34" charset="0"/>
                <a:cs typeface="B Titr" pitchFamily="2" charset="-78"/>
              </a:rPr>
              <a:t> بعد از کالیبراسیون</a:t>
            </a:r>
            <a:endParaRPr kumimoji="0" lang="fa-IR" sz="3600" b="0" i="0" u="none" strike="noStrike" cap="none" normalizeH="0" baseline="0" dirty="0" smtClean="0">
              <a:ln>
                <a:noFill/>
              </a:ln>
              <a:solidFill>
                <a:srgbClr val="FF0000"/>
              </a:solidFill>
              <a:effectLst/>
              <a:latin typeface="Arial" pitchFamily="34" charset="0"/>
              <a:cs typeface="B Titr" pitchFamily="2" charset="-78"/>
            </a:endParaRPr>
          </a:p>
        </p:txBody>
      </p:sp>
      <p:sp>
        <p:nvSpPr>
          <p:cNvPr id="9218" name="Rectangle 2"/>
          <p:cNvSpPr>
            <a:spLocks noChangeArrowheads="1"/>
          </p:cNvSpPr>
          <p:nvPr/>
        </p:nvSpPr>
        <p:spPr bwMode="auto">
          <a:xfrm>
            <a:off x="6286512" y="642918"/>
            <a:ext cx="2500298"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7030A0"/>
                </a:solidFill>
                <a:effectLst/>
                <a:latin typeface="Calibri" pitchFamily="34" charset="0"/>
                <a:ea typeface="Calibri" pitchFamily="34" charset="0"/>
                <a:cs typeface="B Nazanin" pitchFamily="2" charset="-78"/>
              </a:rPr>
              <a:t>همانطور که مشاهده می شود فاصله زمانی رسیدن پالسهای مثبت و منفی به کوپلرها بعد از کوتاه شدن کابل کاهش چشمگیری داشته که این امر در افزایش دقت اندازه گیری سیستم تحلیلگر </a:t>
            </a:r>
            <a:r>
              <a:rPr kumimoji="0" lang="en-US" sz="16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PD</a:t>
            </a:r>
            <a:r>
              <a:rPr kumimoji="0" lang="fa-IR" sz="1600" b="1" i="0" u="none" strike="noStrike" cap="none" normalizeH="0" baseline="0" dirty="0" smtClean="0">
                <a:ln>
                  <a:noFill/>
                </a:ln>
                <a:solidFill>
                  <a:srgbClr val="7030A0"/>
                </a:solidFill>
                <a:effectLst/>
                <a:latin typeface="Calibri" pitchFamily="34" charset="0"/>
                <a:ea typeface="Calibri" pitchFamily="34" charset="0"/>
                <a:cs typeface="B Nazanin" pitchFamily="2" charset="-78"/>
              </a:rPr>
              <a:t> تاثیر به سزایی دارد.</a:t>
            </a:r>
            <a:endParaRPr kumimoji="0" lang="en-US" sz="10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7030A0"/>
                </a:solidFill>
                <a:effectLst/>
                <a:latin typeface="Calibri" pitchFamily="34" charset="0"/>
                <a:ea typeface="Calibri" pitchFamily="34" charset="0"/>
                <a:cs typeface="B Nazanin" pitchFamily="2" charset="-78"/>
              </a:rPr>
              <a:t>پس از انجام اقدامات فوق و مشاهده نمودار مربوط به تست تخلیه جزئی بعد از کالیبراسیون شاهد نرمال شدن مقدار </a:t>
            </a:r>
            <a:r>
              <a:rPr kumimoji="0" lang="en-US" sz="16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NQN</a:t>
            </a:r>
            <a:r>
              <a:rPr kumimoji="0" lang="fa-IR" sz="1600" b="1" i="0" u="none" strike="noStrike" cap="none" normalizeH="0" baseline="0" dirty="0" smtClean="0">
                <a:ln>
                  <a:noFill/>
                </a:ln>
                <a:solidFill>
                  <a:srgbClr val="7030A0"/>
                </a:solidFill>
                <a:effectLst/>
                <a:latin typeface="Calibri" pitchFamily="34" charset="0"/>
                <a:ea typeface="Calibri" pitchFamily="34" charset="0"/>
                <a:cs typeface="B Nazanin" pitchFamily="2" charset="-78"/>
              </a:rPr>
              <a:t> و اختلاف فاز پالسهای مثبت و منفی شدیم. </a:t>
            </a:r>
            <a:endParaRPr kumimoji="0" lang="en-US" sz="1000" b="1" i="0" u="none" strike="noStrike" cap="none" normalizeH="0" baseline="0" dirty="0" smtClean="0">
              <a:ln>
                <a:noFill/>
              </a:ln>
              <a:solidFill>
                <a:srgbClr val="7030A0"/>
              </a:solidFill>
              <a:effectLst/>
              <a:latin typeface="Arial" pitchFamily="34" charset="0"/>
              <a:cs typeface="Arial" pitchFamily="34" charset="0"/>
            </a:endParaRPr>
          </a:p>
        </p:txBody>
      </p:sp>
      <p:sp>
        <p:nvSpPr>
          <p:cNvPr id="6" name="Rectangle 5"/>
          <p:cNvSpPr/>
          <p:nvPr/>
        </p:nvSpPr>
        <p:spPr>
          <a:xfrm>
            <a:off x="2214546" y="3857628"/>
            <a:ext cx="6572264" cy="2031325"/>
          </a:xfrm>
          <a:prstGeom prst="rect">
            <a:avLst/>
          </a:prstGeom>
        </p:spPr>
        <p:txBody>
          <a:bodyPr wrap="square">
            <a:spAutoFit/>
          </a:bodyPr>
          <a:lstStyle/>
          <a:p>
            <a:pPr lvl="0" algn="justLow" eaLnBrk="0" fontAlgn="base" hangingPunct="0">
              <a:spcBef>
                <a:spcPct val="0"/>
              </a:spcBef>
              <a:spcAft>
                <a:spcPct val="0"/>
              </a:spcAft>
            </a:pPr>
            <a:r>
              <a:rPr lang="fa-IR" b="1" dirty="0" smtClean="0">
                <a:solidFill>
                  <a:srgbClr val="7030A0"/>
                </a:solidFill>
                <a:latin typeface="Calibri" pitchFamily="34" charset="0"/>
                <a:ea typeface="Calibri" pitchFamily="34" charset="0"/>
                <a:cs typeface="B Nazanin" pitchFamily="2" charset="-78"/>
              </a:rPr>
              <a:t>لازم به ذکر است ،</a:t>
            </a:r>
            <a:r>
              <a:rPr lang="fa-IR" b="1" dirty="0" smtClean="0">
                <a:solidFill>
                  <a:srgbClr val="7030A0"/>
                </a:solidFill>
                <a:latin typeface="Times New Roman" pitchFamily="18" charset="0"/>
                <a:ea typeface="Times New Roman" pitchFamily="18" charset="0"/>
                <a:cs typeface="B Nazanin" pitchFamily="2" charset="-78"/>
              </a:rPr>
              <a:t> </a:t>
            </a:r>
            <a:r>
              <a:rPr lang="fa-IR" b="1" dirty="0" smtClean="0">
                <a:solidFill>
                  <a:srgbClr val="7030A0"/>
                </a:solidFill>
                <a:latin typeface="Calibri" pitchFamily="34" charset="0"/>
                <a:ea typeface="Calibri" pitchFamily="34" charset="0"/>
                <a:cs typeface="B Nazanin" pitchFamily="2" charset="-78"/>
              </a:rPr>
              <a:t>بدليل تاثير گذاري نويزهاي مختلف بر روي سيگنال خروجی سنسور، از كابل كواكسيال براي انتقال سيگنال از سنسور به امپدانس آشكارساز به جاي سيم رشته‌اي استفاده شده است. ولي نتايج آزمایشات انجام شده محققان نشان داده است كه به دليل ظرفيت خازني كابل كواكسيال دامنه سيگنال تا حدي تضعيف مي‌شود و بهتر است از سيم رشته‌اي بافته شده كه حداقل اندوكتانس (خاصیتی که با تغییر شدت جریان در مدار مخالفت می کند) را دارد براي ارتباط سنسور به مدار آشكارساز استفاده شود.</a:t>
            </a:r>
            <a:endParaRPr lang="fa-IR" sz="2800" b="1" dirty="0" smtClean="0">
              <a:solidFill>
                <a:srgbClr val="7030A0"/>
              </a:solidFill>
              <a:latin typeface="Arial" pitchFamily="34" charset="0"/>
              <a:cs typeface="Arial" pitchFamily="34" charset="0"/>
            </a:endParaRPr>
          </a:p>
        </p:txBody>
      </p:sp>
    </p:spTree>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714480" y="357166"/>
            <a:ext cx="7143768" cy="56784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fa-IR" sz="3200" b="0" i="0" u="none" strike="noStrike" cap="none" normalizeH="0" baseline="0" dirty="0" smtClean="0">
              <a:ln>
                <a:noFill/>
              </a:ln>
              <a:solidFill>
                <a:schemeClr val="tx1"/>
              </a:solidFill>
              <a:effectLst/>
              <a:latin typeface="Calibri" pitchFamily="34" charset="0"/>
              <a:ea typeface="Calibri" pitchFamily="34" charset="0"/>
              <a:cs typeface="B Titr"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fa-IR" sz="3200" b="0" i="0" u="none" strike="noStrike" cap="none" normalizeH="0" baseline="0" dirty="0" smtClean="0">
              <a:ln>
                <a:noFill/>
              </a:ln>
              <a:solidFill>
                <a:schemeClr val="tx1"/>
              </a:solidFill>
              <a:effectLst/>
              <a:latin typeface="Calibri" pitchFamily="34" charset="0"/>
              <a:ea typeface="Calibri"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chemeClr val="accent3">
                    <a:lumMod val="60000"/>
                    <a:lumOff val="40000"/>
                  </a:schemeClr>
                </a:solidFill>
                <a:effectLst/>
                <a:latin typeface="Calibri" pitchFamily="34" charset="0"/>
                <a:ea typeface="Calibri" pitchFamily="34" charset="0"/>
                <a:cs typeface="B Titr" pitchFamily="2" charset="-78"/>
              </a:rPr>
              <a:t>1-  بازبینی دقیق سیم پیچ های استاتور به خصوص قسمت انتهايي</a:t>
            </a:r>
          </a:p>
          <a:p>
            <a:pPr marL="0" marR="0" lvl="0" indent="0" algn="justLow" defTabSz="914400" rtl="1" eaLnBrk="0" fontAlgn="base" latinLnBrk="0" hangingPunct="0">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accent3">
                  <a:lumMod val="60000"/>
                  <a:lumOff val="40000"/>
                </a:schemeClr>
              </a:solidFill>
              <a:effectLst/>
              <a:latin typeface="Calibri" pitchFamily="34" charset="0"/>
              <a:ea typeface="Calibri"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rgbClr val="00B050"/>
              </a:solidFill>
              <a:effectLst/>
              <a:latin typeface="Arial"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rgbClr val="FFC000"/>
                </a:solidFill>
                <a:effectLst/>
                <a:latin typeface="Calibri" pitchFamily="34" charset="0"/>
                <a:ea typeface="Calibri" pitchFamily="34" charset="0"/>
                <a:cs typeface="B Titr" pitchFamily="2" charset="-78"/>
              </a:rPr>
              <a:t>2-  انجام تستهای عایقی  </a:t>
            </a:r>
            <a:r>
              <a:rPr kumimoji="0" lang="en-US" sz="2400" b="0" i="0" u="none" strike="noStrike" cap="none" normalizeH="0" baseline="0" dirty="0" smtClean="0">
                <a:ln>
                  <a:noFill/>
                </a:ln>
                <a:solidFill>
                  <a:srgbClr val="FFC000"/>
                </a:solidFill>
                <a:effectLst/>
                <a:latin typeface="Times New Roman" pitchFamily="18" charset="0"/>
                <a:ea typeface="Calibri" pitchFamily="34" charset="0"/>
                <a:cs typeface="B Titr" pitchFamily="2" charset="-78"/>
              </a:rPr>
              <a:t>offline</a:t>
            </a:r>
            <a:r>
              <a:rPr kumimoji="0" lang="fa-IR" sz="2400" b="0" i="0" u="none" strike="noStrike" cap="none" normalizeH="0" baseline="0" dirty="0" smtClean="0">
                <a:ln>
                  <a:noFill/>
                </a:ln>
                <a:solidFill>
                  <a:srgbClr val="FFC000"/>
                </a:solidFill>
                <a:effectLst/>
                <a:latin typeface="Calibri" pitchFamily="34" charset="0"/>
                <a:ea typeface="Calibri" pitchFamily="34" charset="0"/>
                <a:cs typeface="B Titr" pitchFamily="2" charset="-78"/>
              </a:rPr>
              <a:t> مانند ( میگر) </a:t>
            </a:r>
            <a:endParaRPr lang="fa-IR" sz="2400" dirty="0" smtClean="0">
              <a:solidFill>
                <a:srgbClr val="FFC000"/>
              </a:solidFill>
              <a:latin typeface="Calibri"/>
              <a:ea typeface="Calibri"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rgbClr val="FFC000"/>
                </a:solidFill>
                <a:effectLst/>
                <a:latin typeface="Calibri" pitchFamily="34" charset="0"/>
                <a:ea typeface="Calibri" pitchFamily="34" charset="0"/>
                <a:cs typeface="B Titr" pitchFamily="2" charset="-78"/>
              </a:rPr>
              <a:t> </a:t>
            </a:r>
            <a:r>
              <a:rPr kumimoji="0" lang="en-US" sz="2800" b="1" i="0" u="none" strike="noStrike" cap="none" normalizeH="0" baseline="0" dirty="0" smtClean="0">
                <a:ln>
                  <a:noFill/>
                </a:ln>
                <a:solidFill>
                  <a:srgbClr val="FFC000"/>
                </a:solidFill>
                <a:effectLst/>
                <a:latin typeface="Calibri" pitchFamily="34" charset="0"/>
                <a:ea typeface="Calibri" pitchFamily="34" charset="0"/>
                <a:cs typeface="B Titr" pitchFamily="2" charset="-78"/>
              </a:rPr>
              <a:t>PI</a:t>
            </a:r>
            <a:r>
              <a:rPr lang="fa-IR" sz="2400" dirty="0" smtClean="0">
                <a:solidFill>
                  <a:srgbClr val="FFC000"/>
                </a:solidFill>
                <a:latin typeface="Calibri" pitchFamily="34" charset="0"/>
                <a:ea typeface="Calibri" pitchFamily="34" charset="0"/>
                <a:cs typeface="B Titr" pitchFamily="2" charset="-78"/>
              </a:rPr>
              <a:t> و </a:t>
            </a:r>
            <a:r>
              <a:rPr kumimoji="0" lang="fa-IR" sz="2400" b="0" i="0" u="none" strike="noStrike" cap="none" normalizeH="0" baseline="0" dirty="0" smtClean="0">
                <a:ln>
                  <a:noFill/>
                </a:ln>
                <a:solidFill>
                  <a:srgbClr val="FFC000"/>
                </a:solidFill>
                <a:effectLst/>
                <a:latin typeface="Calibri" pitchFamily="34" charset="0"/>
                <a:ea typeface="Calibri" pitchFamily="34" charset="0"/>
                <a:cs typeface="B Titr" pitchFamily="2" charset="-78"/>
              </a:rPr>
              <a:t>تانژانت دلتا</a:t>
            </a:r>
          </a:p>
          <a:p>
            <a:pPr marL="0" marR="0" lvl="0" indent="0" algn="justLow" defTabSz="914400" rtl="1"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rgbClr val="FFC000"/>
              </a:solidFill>
              <a:effectLst/>
              <a:latin typeface="Calibri" pitchFamily="34" charset="0"/>
              <a:ea typeface="Calibri"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rgbClr val="00B050"/>
              </a:solidFill>
              <a:effectLst/>
              <a:latin typeface="Arial"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rgbClr val="7030A0"/>
                </a:solidFill>
                <a:effectLst/>
                <a:latin typeface="Calibri" pitchFamily="34" charset="0"/>
                <a:ea typeface="Calibri" pitchFamily="34" charset="0"/>
                <a:cs typeface="B Titr" pitchFamily="2" charset="-78"/>
              </a:rPr>
              <a:t>3-  بررسی صحت و دقت کالیبراسیون طول کابل های   کواکسیال ارتباطی بین سنسور و دستگاه آشکار ساز و تحلیل کننده با اسيلوگراف و در صورت نياز استفاده از سیم های رشته ای بافته شده با حداقل اندوکتانس برای کاهش تضعیف قدرت سیگنال با هماهنگي سازنده و مشاور طرح اجرا شود.</a:t>
            </a:r>
            <a:endParaRPr kumimoji="0" lang="fa-IR" sz="3600" b="0" i="0" u="none" strike="noStrike" cap="none" normalizeH="0" baseline="0" dirty="0" smtClean="0">
              <a:ln>
                <a:noFill/>
              </a:ln>
              <a:solidFill>
                <a:srgbClr val="7030A0"/>
              </a:solidFill>
              <a:effectLst/>
              <a:latin typeface="Arial" pitchFamily="34" charset="0"/>
              <a:cs typeface="B Titr" pitchFamily="2" charset="-78"/>
            </a:endParaRPr>
          </a:p>
        </p:txBody>
      </p:sp>
      <p:cxnSp>
        <p:nvCxnSpPr>
          <p:cNvPr id="5" name="Straight Connector 4"/>
          <p:cNvCxnSpPr/>
          <p:nvPr/>
        </p:nvCxnSpPr>
        <p:spPr>
          <a:xfrm rot="10800000">
            <a:off x="1857356" y="1142984"/>
            <a:ext cx="6786610" cy="1588"/>
          </a:xfrm>
          <a:prstGeom prst="line">
            <a:avLst/>
          </a:prstGeom>
        </p:spPr>
        <p:style>
          <a:lnRef idx="3">
            <a:schemeClr val="accent3"/>
          </a:lnRef>
          <a:fillRef idx="0">
            <a:schemeClr val="accent3"/>
          </a:fillRef>
          <a:effectRef idx="2">
            <a:schemeClr val="accent3"/>
          </a:effectRef>
          <a:fontRef idx="minor">
            <a:schemeClr val="tx1"/>
          </a:fontRef>
        </p:style>
      </p:cxnSp>
      <p:sp>
        <p:nvSpPr>
          <p:cNvPr id="7" name="Rectangle 6"/>
          <p:cNvSpPr/>
          <p:nvPr/>
        </p:nvSpPr>
        <p:spPr>
          <a:xfrm>
            <a:off x="1571604" y="428604"/>
            <a:ext cx="7143800" cy="523220"/>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eaLnBrk="0" fontAlgn="base" hangingPunct="0">
              <a:spcBef>
                <a:spcPct val="0"/>
              </a:spcBef>
              <a:spcAft>
                <a:spcPct val="0"/>
              </a:spcAft>
            </a:pPr>
            <a:r>
              <a:rPr lang="fa-IR" sz="2800" b="1" cap="all" dirty="0" smtClean="0">
                <a:ln w="0"/>
                <a:solidFill>
                  <a:srgbClr val="FF0000"/>
                </a:solidFill>
                <a:effectLst>
                  <a:reflection blurRad="12700" stA="50000" endPos="50000" dist="5000" dir="5400000" sy="-100000" rotWithShape="0"/>
                </a:effectLst>
                <a:latin typeface="Calibri" pitchFamily="34" charset="0"/>
                <a:ea typeface="Calibri" pitchFamily="34" charset="0"/>
                <a:cs typeface="B Titr" pitchFamily="2" charset="-78"/>
              </a:rPr>
              <a:t>راههای پیشگیری از صدمات ناشی از تخلیه جزئی</a:t>
            </a:r>
          </a:p>
        </p:txBody>
      </p:sp>
    </p:spTree>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071670" y="1571612"/>
            <a:ext cx="671514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7030A0"/>
                </a:solidFill>
                <a:effectLst/>
                <a:latin typeface="Calibri" pitchFamily="34" charset="0"/>
                <a:ea typeface="Calibri" pitchFamily="34" charset="0"/>
                <a:cs typeface="B Titr" pitchFamily="2" charset="-78"/>
              </a:rPr>
              <a:t>از آنجاکه سیستم آشکارساز تخلیه جزیی در ژنراتورهای گازی نیروگاه دماوند از نوع کوپلاژ خازنی و راه ارتباطی با سیستم آشکارساز الکتریکی از نوع کابل کواکسیال می باشد ، لذا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مشكل عمده اين روش ظرفيت كم سنسور و در نتيجه تضعيف سيگنال</a:t>
            </a:r>
            <a:r>
              <a:rPr kumimoji="0" lang="fa-IR" sz="2000" b="1"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مي‌باشد كه با افزايش سطح سنسور واستفاده ازسیم رشته ای بافته شده جهت ارتباط  قابل رفع است. ضمنا با توجه به مشکلات ژنراتورهای  نیروگاه دماوند از قبیل اتصال کوتاه هسته و سیم پیچ که در مورد واحد 11 و 1 گازی قبلا اتفاق افتاده است ،</a:t>
            </a:r>
            <a:r>
              <a:rPr kumimoji="0" lang="fa-IR" sz="2000" b="0" i="0" u="none" strike="noStrike" cap="none" normalizeH="0" dirty="0" smtClean="0">
                <a:ln>
                  <a:noFill/>
                </a:ln>
                <a:solidFill>
                  <a:srgbClr val="7030A0"/>
                </a:solidFill>
                <a:effectLst/>
                <a:latin typeface="Times New Roman" pitchFamily="18"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لذا با بکار بردن روشهای نوین مانیتورینگ دائم یا دوره ای و حصول اطمینان از صحت عملکرد سیستم تحلیل گر </a:t>
            </a:r>
            <a:r>
              <a:rPr kumimoji="0" lang="en-US"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PDA</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 می توان عیوب را شناسایی و تغييرات</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راكنترل</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و</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در</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صورت</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لزوم</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با</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برنامه</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ريزي</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نسبت</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به</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رفع آن</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اقدام</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و</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از</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بروز</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يك</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حادثه</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جدي</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جلوگيري</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نمود</a:t>
            </a:r>
            <a:r>
              <a:rPr kumimoji="0" lang="en-US"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اين</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امر</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موجب</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افزايش</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قابليت</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اطمينان</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از</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بهره</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برداري،كاهش</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هزينه</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هاي</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تعميرات</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و</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نگهداري،</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افزايش</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عمر</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وجلوگيري</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از</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تو</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قفهاي</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ناخواسته</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ژنراتور</a:t>
            </a:r>
            <a:r>
              <a:rPr kumimoji="0" lang="fa-IR" sz="2000" b="0" i="0" u="none" strike="noStrike" cap="none" normalizeH="0" baseline="0" dirty="0" smtClean="0">
                <a:ln>
                  <a:noFill/>
                </a:ln>
                <a:solidFill>
                  <a:srgbClr val="7030A0"/>
                </a:solidFill>
                <a:effectLst/>
                <a:latin typeface="Calibri" pitchFamily="34" charset="0"/>
                <a:ea typeface="Times New Roman" pitchFamily="18" charset="0"/>
                <a:cs typeface="B Titr" pitchFamily="2" charset="-78"/>
              </a:rPr>
              <a:t> </a:t>
            </a:r>
            <a:r>
              <a:rPr kumimoji="0" lang="fa-IR" sz="2000" b="0"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مي شود</a:t>
            </a:r>
            <a:r>
              <a:rPr kumimoji="0" lang="fa-IR" sz="2000" b="1" i="0" u="none" strike="noStrike" cap="none" normalizeH="0" baseline="0" dirty="0" smtClean="0">
                <a:ln>
                  <a:noFill/>
                </a:ln>
                <a:solidFill>
                  <a:srgbClr val="7030A0"/>
                </a:solidFill>
                <a:effectLst/>
                <a:latin typeface="Times New Roman" pitchFamily="18" charset="0"/>
                <a:ea typeface="Times New Roman" pitchFamily="18" charset="0"/>
                <a:cs typeface="B Titr" pitchFamily="2" charset="-78"/>
              </a:rPr>
              <a:t> .</a:t>
            </a:r>
            <a:endParaRPr kumimoji="0" lang="fa-IR" sz="3200" b="0" i="0" u="none" strike="noStrike" cap="none" normalizeH="0" baseline="0" dirty="0" smtClean="0">
              <a:ln>
                <a:noFill/>
              </a:ln>
              <a:solidFill>
                <a:srgbClr val="7030A0"/>
              </a:solidFill>
              <a:effectLst/>
              <a:latin typeface="Arial" pitchFamily="34" charset="0"/>
              <a:cs typeface="B Titr" pitchFamily="2" charset="-78"/>
            </a:endParaRPr>
          </a:p>
        </p:txBody>
      </p:sp>
      <p:sp>
        <p:nvSpPr>
          <p:cNvPr id="4" name="Rectangle 3"/>
          <p:cNvSpPr/>
          <p:nvPr/>
        </p:nvSpPr>
        <p:spPr>
          <a:xfrm>
            <a:off x="6000760" y="500042"/>
            <a:ext cx="2641856" cy="523220"/>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justLow" fontAlgn="base">
              <a:spcBef>
                <a:spcPct val="0"/>
              </a:spcBef>
              <a:spcAft>
                <a:spcPct val="0"/>
              </a:spcAft>
            </a:pPr>
            <a:r>
              <a:rPr lang="fa-IR" sz="2800" b="1" cap="all" dirty="0" smtClean="0">
                <a:ln w="0"/>
                <a:solidFill>
                  <a:srgbClr val="FF0000"/>
                </a:solidFill>
                <a:effectLst>
                  <a:reflection blurRad="12700" stA="50000" endPos="50000" dist="5000" dir="5400000" sy="-100000" rotWithShape="0"/>
                </a:effectLst>
                <a:latin typeface="Calibri" pitchFamily="34" charset="0"/>
                <a:ea typeface="Calibri" pitchFamily="34" charset="0"/>
                <a:cs typeface="B Titr" pitchFamily="2" charset="-78"/>
              </a:rPr>
              <a:t>نتیجه گیری </a:t>
            </a:r>
          </a:p>
        </p:txBody>
      </p:sp>
      <p:cxnSp>
        <p:nvCxnSpPr>
          <p:cNvPr id="6" name="Straight Connector 5"/>
          <p:cNvCxnSpPr/>
          <p:nvPr/>
        </p:nvCxnSpPr>
        <p:spPr>
          <a:xfrm>
            <a:off x="7143768" y="1142984"/>
            <a:ext cx="1428760" cy="1588"/>
          </a:xfrm>
          <a:prstGeom prst="line">
            <a:avLst/>
          </a:prstGeom>
        </p:spPr>
        <p:style>
          <a:lnRef idx="3">
            <a:schemeClr val="accent3"/>
          </a:lnRef>
          <a:fillRef idx="0">
            <a:schemeClr val="accent3"/>
          </a:fillRef>
          <a:effectRef idx="2">
            <a:schemeClr val="accent3"/>
          </a:effectRef>
          <a:fontRef idx="minor">
            <a:schemeClr val="tx1"/>
          </a:fontRef>
        </p:style>
      </p:cxn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500034" y="1044436"/>
            <a:ext cx="7715303" cy="3785652"/>
          </a:xfrm>
          <a:prstGeom prst="rect">
            <a:avLst/>
          </a:prstGeom>
          <a:noFill/>
          <a:ln w="9525">
            <a:noFill/>
            <a:miter lim="800000"/>
            <a:headEnd/>
            <a:tailEnd/>
          </a:ln>
          <a:effectLst/>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spcBef>
                <a:spcPct val="50000"/>
              </a:spcBef>
            </a:pPr>
            <a:r>
              <a:rPr lang="fa-IR"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B Titr" pitchFamily="2" charset="-78"/>
              </a:rPr>
              <a:t>با تشكر از توجه شما</a:t>
            </a:r>
          </a:p>
          <a:p>
            <a:pPr algn="ctr" rtl="1">
              <a:spcBef>
                <a:spcPct val="50000"/>
              </a:spcBef>
            </a:pPr>
            <a:endParaRPr lang="fa-IR"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B Farnaz" pitchFamily="2" charset="-78"/>
            </a:endParaRPr>
          </a:p>
          <a:p>
            <a:pPr algn="ctr" rtl="1">
              <a:spcBef>
                <a:spcPct val="50000"/>
              </a:spcBef>
            </a:pP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B Farnaz" pitchFamily="2" charset="-78"/>
            </a:endParaRPr>
          </a:p>
        </p:txBody>
      </p:sp>
      <p:sp>
        <p:nvSpPr>
          <p:cNvPr id="3" name="Rectangle 2"/>
          <p:cNvSpPr/>
          <p:nvPr/>
        </p:nvSpPr>
        <p:spPr>
          <a:xfrm>
            <a:off x="1214414" y="3000372"/>
            <a:ext cx="6786610" cy="1862048"/>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115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The end</a:t>
            </a:r>
            <a:endParaRPr lang="en-US" sz="115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1" nodeType="afterEffect">
                                  <p:stCondLst>
                                    <p:cond delay="0"/>
                                  </p:stCondLst>
                                  <p:iterate type="lt">
                                    <p:tmPct val="50000"/>
                                  </p:iterate>
                                  <p:childTnLst>
                                    <p:set>
                                      <p:cBhvr>
                                        <p:cTn id="6" dur="1" fill="hold">
                                          <p:stCondLst>
                                            <p:cond delay="0"/>
                                          </p:stCondLst>
                                        </p:cTn>
                                        <p:tgtEl>
                                          <p:spTgt spid="21508"/>
                                        </p:tgtEl>
                                        <p:attrNameLst>
                                          <p:attrName>style.visibility</p:attrName>
                                        </p:attrNameLst>
                                      </p:cBhvr>
                                      <p:to>
                                        <p:strVal val="visible"/>
                                      </p:to>
                                    </p:set>
                                    <p:set>
                                      <p:cBhvr>
                                        <p:cTn id="7" dur="228" fill="hold">
                                          <p:stCondLst>
                                            <p:cond delay="0"/>
                                          </p:stCondLst>
                                        </p:cTn>
                                        <p:tgtEl>
                                          <p:spTgt spid="21508"/>
                                        </p:tgtEl>
                                        <p:attrNameLst>
                                          <p:attrName>style.rotation</p:attrName>
                                        </p:attrNameLst>
                                      </p:cBhvr>
                                      <p:to>
                                        <p:strVal val="-45.0"/>
                                      </p:to>
                                    </p:set>
                                    <p:anim calcmode="lin" valueType="num">
                                      <p:cBhvr>
                                        <p:cTn id="8" dur="228" fill="hold">
                                          <p:stCondLst>
                                            <p:cond delay="228"/>
                                          </p:stCondLst>
                                        </p:cTn>
                                        <p:tgtEl>
                                          <p:spTgt spid="21508"/>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1508"/>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1508"/>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1508"/>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000"/>
                            </p:stCondLst>
                            <p:childTnLst>
                              <p:par>
                                <p:cTn id="13" presetID="56" presetClass="exit" presetSubtype="0" fill="hold" grpId="0" nodeType="afterEffect">
                                  <p:stCondLst>
                                    <p:cond delay="0"/>
                                  </p:stCondLst>
                                  <p:iterate type="lt">
                                    <p:tmPct val="10000"/>
                                  </p:iterate>
                                  <p:childTnLst>
                                    <p:anim from="(ppt_w)" to="(-ppt_w*2)" calcmode="lin" valueType="num">
                                      <p:cBhvr rctx="PPT">
                                        <p:cTn id="14" dur="250" autoRev="1">
                                          <p:stCondLst>
                                            <p:cond delay="0"/>
                                          </p:stCondLst>
                                        </p:cTn>
                                        <p:tgtEl>
                                          <p:spTgt spid="21508"/>
                                        </p:tgtEl>
                                        <p:attrNameLst>
                                          <p:attrName>ppt_w</p:attrName>
                                        </p:attrNameLst>
                                      </p:cBhvr>
                                    </p:anim>
                                    <p:anim by="(ppt_w*0.50)" calcmode="lin" valueType="num">
                                      <p:cBhvr>
                                        <p:cTn id="15" dur="250" decel="50000" autoRev="1">
                                          <p:stCondLst>
                                            <p:cond delay="0"/>
                                          </p:stCondLst>
                                        </p:cTn>
                                        <p:tgtEl>
                                          <p:spTgt spid="21508"/>
                                        </p:tgtEl>
                                        <p:attrNameLst>
                                          <p:attrName>ppt_x</p:attrName>
                                        </p:attrNameLst>
                                      </p:cBhvr>
                                    </p:anim>
                                    <p:anim from="(ppt_y)" to="(1+ppt_h/2)" calcmode="lin" valueType="num">
                                      <p:cBhvr>
                                        <p:cTn id="16" dur="500">
                                          <p:stCondLst>
                                            <p:cond delay="0"/>
                                          </p:stCondLst>
                                        </p:cTn>
                                        <p:tgtEl>
                                          <p:spTgt spid="21508"/>
                                        </p:tgtEl>
                                        <p:attrNameLst>
                                          <p:attrName>ppt_y</p:attrName>
                                        </p:attrNameLst>
                                      </p:cBhvr>
                                    </p:anim>
                                    <p:animRot by="21600000">
                                      <p:cBhvr>
                                        <p:cTn id="17" dur="500">
                                          <p:stCondLst>
                                            <p:cond delay="0"/>
                                          </p:stCondLst>
                                        </p:cTn>
                                        <p:tgtEl>
                                          <p:spTgt spid="21508"/>
                                        </p:tgtEl>
                                        <p:attrNameLst>
                                          <p:attrName>r</p:attrName>
                                        </p:attrNameLst>
                                      </p:cBhvr>
                                    </p:animRot>
                                    <p:set>
                                      <p:cBhvr>
                                        <p:cTn id="18" dur="1" fill="hold">
                                          <p:stCondLst>
                                            <p:cond delay="499"/>
                                          </p:stCondLst>
                                        </p:cTn>
                                        <p:tgtEl>
                                          <p:spTgt spid="215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style>
          <a:lnRef idx="0">
            <a:schemeClr val="dk1"/>
          </a:lnRef>
          <a:fillRef idx="3">
            <a:schemeClr val="dk1"/>
          </a:fillRef>
          <a:effectRef idx="3">
            <a:schemeClr val="dk1"/>
          </a:effectRef>
          <a:fontRef idx="minor">
            <a:schemeClr val="lt1"/>
          </a:fontRef>
        </p:style>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sz="28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Homa" pitchFamily="2" charset="-78"/>
              </a:rPr>
              <a:t/>
            </a:r>
            <a:br>
              <a:rPr lang="fa-IR" sz="28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Homa" pitchFamily="2" charset="-78"/>
              </a:rPr>
            </a:br>
            <a:r>
              <a:rPr lang="fa-IR" sz="5400" dirty="0" smtClean="0">
                <a:ln w="0"/>
                <a:solidFill>
                  <a:srgbClr val="FFC000"/>
                </a:solidFill>
                <a:effectLst>
                  <a:reflection blurRad="12700" stA="50000" endPos="50000" dist="5000" dir="5400000" sy="-100000" rotWithShape="0"/>
                </a:effectLst>
                <a:cs typeface="B Homa" pitchFamily="2" charset="-78"/>
              </a:rPr>
              <a:t>نیروگاه سیکل ترکیبی </a:t>
            </a:r>
            <a:br>
              <a:rPr lang="fa-IR" sz="5400" dirty="0" smtClean="0">
                <a:ln w="0"/>
                <a:solidFill>
                  <a:srgbClr val="FFC000"/>
                </a:solidFill>
                <a:effectLst>
                  <a:reflection blurRad="12700" stA="50000" endPos="50000" dist="5000" dir="5400000" sy="-100000" rotWithShape="0"/>
                </a:effectLst>
                <a:cs typeface="B Homa" pitchFamily="2" charset="-78"/>
              </a:rPr>
            </a:br>
            <a:r>
              <a:rPr lang="fa-IR" sz="5400" dirty="0" smtClean="0">
                <a:ln w="0"/>
                <a:solidFill>
                  <a:srgbClr val="FFC000"/>
                </a:solidFill>
                <a:effectLst>
                  <a:reflection blurRad="12700" stA="50000" endPos="50000" dist="5000" dir="5400000" sy="-100000" rotWithShape="0"/>
                </a:effectLst>
                <a:cs typeface="B Homa" pitchFamily="2" charset="-78"/>
              </a:rPr>
              <a:t>تولید برق دماوند</a:t>
            </a:r>
            <a:r>
              <a:rPr lang="fa-IR" sz="32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Homa" pitchFamily="2" charset="-78"/>
              </a:rPr>
              <a:t/>
            </a:r>
            <a:br>
              <a:rPr lang="fa-IR" sz="32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Homa" pitchFamily="2" charset="-78"/>
              </a:rPr>
            </a:br>
            <a:r>
              <a:rPr lang="fa-IR" sz="4400" dirty="0" smtClean="0">
                <a:ln w="0"/>
                <a:solidFill>
                  <a:srgbClr val="FFC000"/>
                </a:solidFill>
                <a:effectLst>
                  <a:reflection blurRad="12700" stA="50000" endPos="50000" dist="5000" dir="5400000" sy="-100000" rotWithShape="0"/>
                </a:effectLst>
                <a:cs typeface="B Homa" pitchFamily="2" charset="-78"/>
              </a:rPr>
              <a:t> (معاونت توليد)</a:t>
            </a:r>
            <a:r>
              <a:rPr lang="fa-IR" sz="3200" dirty="0" smtClean="0">
                <a:ln w="0"/>
                <a:solidFill>
                  <a:srgbClr val="FFC000"/>
                </a:solidFill>
                <a:effectLst>
                  <a:reflection blurRad="12700" stA="50000" endPos="50000" dist="5000" dir="5400000" sy="-100000" rotWithShape="0"/>
                </a:effectLst>
                <a:cs typeface="B Homa" pitchFamily="2" charset="-78"/>
              </a:rPr>
              <a:t/>
            </a:r>
            <a:br>
              <a:rPr lang="fa-IR" sz="3200" dirty="0" smtClean="0">
                <a:ln w="0"/>
                <a:solidFill>
                  <a:srgbClr val="FFC000"/>
                </a:solidFill>
                <a:effectLst>
                  <a:reflection blurRad="12700" stA="50000" endPos="50000" dist="5000" dir="5400000" sy="-100000" rotWithShape="0"/>
                </a:effectLst>
                <a:cs typeface="B Homa" pitchFamily="2" charset="-78"/>
              </a:rPr>
            </a:br>
            <a:r>
              <a:rPr lang="fa-IR" sz="3200" dirty="0" smtClean="0">
                <a:ln w="0"/>
                <a:solidFill>
                  <a:srgbClr val="FFC000"/>
                </a:solidFill>
                <a:effectLst>
                  <a:reflection blurRad="12700" stA="50000" endPos="50000" dist="5000" dir="5400000" sy="-100000" rotWithShape="0"/>
                </a:effectLst>
                <a:cs typeface="B Homa" pitchFamily="2" charset="-78"/>
              </a:rPr>
              <a:t/>
            </a:r>
            <a:br>
              <a:rPr lang="fa-IR" sz="3200" dirty="0" smtClean="0">
                <a:ln w="0"/>
                <a:solidFill>
                  <a:srgbClr val="FFC000"/>
                </a:solidFill>
                <a:effectLst>
                  <a:reflection blurRad="12700" stA="50000" endPos="50000" dist="5000" dir="5400000" sy="-100000" rotWithShape="0"/>
                </a:effectLst>
                <a:cs typeface="B Homa" pitchFamily="2" charset="-78"/>
              </a:rPr>
            </a:br>
            <a:r>
              <a:rPr lang="fa-IR" sz="3200" dirty="0" smtClean="0">
                <a:ln w="0"/>
                <a:solidFill>
                  <a:srgbClr val="FFC000"/>
                </a:solidFill>
                <a:effectLst>
                  <a:reflection blurRad="12700" stA="50000" endPos="50000" dist="5000" dir="5400000" sy="-100000" rotWithShape="0"/>
                </a:effectLst>
                <a:cs typeface="B Homa" pitchFamily="2" charset="-78"/>
              </a:rPr>
              <a:t/>
            </a:r>
            <a:br>
              <a:rPr lang="fa-IR" sz="3200" dirty="0" smtClean="0">
                <a:ln w="0"/>
                <a:solidFill>
                  <a:srgbClr val="FFC000"/>
                </a:solidFill>
                <a:effectLst>
                  <a:reflection blurRad="12700" stA="50000" endPos="50000" dist="5000" dir="5400000" sy="-100000" rotWithShape="0"/>
                </a:effectLst>
                <a:cs typeface="B Homa" pitchFamily="2" charset="-78"/>
              </a:rPr>
            </a:br>
            <a:r>
              <a:rPr lang="fa-IR" sz="3600" dirty="0" smtClean="0">
                <a:ln w="0"/>
                <a:solidFill>
                  <a:srgbClr val="FFC000"/>
                </a:solidFill>
                <a:effectLst>
                  <a:reflection blurRad="12700" stA="50000" endPos="50000" dist="5000" dir="5400000" sy="-100000" rotWithShape="0"/>
                </a:effectLst>
                <a:cs typeface="B Homa" pitchFamily="2" charset="-78"/>
              </a:rPr>
              <a:t>نویسندگان :</a:t>
            </a:r>
            <a:br>
              <a:rPr lang="fa-IR" sz="3600" dirty="0" smtClean="0">
                <a:ln w="0"/>
                <a:solidFill>
                  <a:srgbClr val="FFC000"/>
                </a:solidFill>
                <a:effectLst>
                  <a:reflection blurRad="12700" stA="50000" endPos="50000" dist="5000" dir="5400000" sy="-100000" rotWithShape="0"/>
                </a:effectLst>
                <a:cs typeface="B Homa" pitchFamily="2" charset="-78"/>
              </a:rPr>
            </a:br>
            <a:r>
              <a:rPr lang="fa-IR" sz="3600" dirty="0" smtClean="0">
                <a:ln w="0"/>
                <a:solidFill>
                  <a:srgbClr val="FFC000"/>
                </a:solidFill>
                <a:effectLst>
                  <a:reflection blurRad="12700" stA="50000" endPos="50000" dist="5000" dir="5400000" sy="-100000" rotWithShape="0"/>
                </a:effectLst>
                <a:cs typeface="B Homa" pitchFamily="2" charset="-78"/>
              </a:rPr>
              <a:t>علي ايوبي </a:t>
            </a:r>
            <a:br>
              <a:rPr lang="fa-IR" sz="3600" dirty="0" smtClean="0">
                <a:ln w="0"/>
                <a:solidFill>
                  <a:srgbClr val="FFC000"/>
                </a:solidFill>
                <a:effectLst>
                  <a:reflection blurRad="12700" stA="50000" endPos="50000" dist="5000" dir="5400000" sy="-100000" rotWithShape="0"/>
                </a:effectLst>
                <a:cs typeface="B Homa" pitchFamily="2" charset="-78"/>
              </a:rPr>
            </a:br>
            <a:r>
              <a:rPr lang="fa-IR" sz="3200" dirty="0" smtClean="0">
                <a:ln w="0"/>
                <a:solidFill>
                  <a:srgbClr val="FFC000"/>
                </a:solidFill>
                <a:effectLst>
                  <a:reflection blurRad="12700" stA="50000" endPos="50000" dist="5000" dir="5400000" sy="-100000" rotWithShape="0"/>
                </a:effectLst>
                <a:cs typeface="B Homa" pitchFamily="2" charset="-78"/>
              </a:rPr>
              <a:t>( کارشناس ارشد نانوالکترونیک )</a:t>
            </a:r>
            <a:br>
              <a:rPr lang="fa-IR" sz="3200" dirty="0" smtClean="0">
                <a:ln w="0"/>
                <a:solidFill>
                  <a:srgbClr val="FFC000"/>
                </a:solidFill>
                <a:effectLst>
                  <a:reflection blurRad="12700" stA="50000" endPos="50000" dist="5000" dir="5400000" sy="-100000" rotWithShape="0"/>
                </a:effectLst>
                <a:cs typeface="B Homa" pitchFamily="2" charset="-78"/>
              </a:rPr>
            </a:br>
            <a:r>
              <a:rPr lang="fa-IR" sz="3600" dirty="0" smtClean="0">
                <a:ln w="0"/>
                <a:solidFill>
                  <a:srgbClr val="FFC000"/>
                </a:solidFill>
                <a:effectLst>
                  <a:reflection blurRad="12700" stA="50000" endPos="50000" dist="5000" dir="5400000" sy="-100000" rotWithShape="0"/>
                </a:effectLst>
                <a:cs typeface="B Homa" pitchFamily="2" charset="-78"/>
              </a:rPr>
              <a:t>آرش یوردخانی</a:t>
            </a:r>
            <a:br>
              <a:rPr lang="fa-IR" sz="3600" dirty="0" smtClean="0">
                <a:ln w="0"/>
                <a:solidFill>
                  <a:srgbClr val="FFC000"/>
                </a:solidFill>
                <a:effectLst>
                  <a:reflection blurRad="12700" stA="50000" endPos="50000" dist="5000" dir="5400000" sy="-100000" rotWithShape="0"/>
                </a:effectLst>
                <a:cs typeface="B Homa" pitchFamily="2" charset="-78"/>
              </a:rPr>
            </a:br>
            <a:r>
              <a:rPr lang="fa-IR" sz="3200" dirty="0" smtClean="0">
                <a:ln w="0"/>
                <a:solidFill>
                  <a:srgbClr val="FFC000"/>
                </a:solidFill>
                <a:effectLst>
                  <a:reflection blurRad="12700" stA="50000" endPos="50000" dist="5000" dir="5400000" sy="-100000" rotWithShape="0"/>
                </a:effectLst>
                <a:cs typeface="B Homa" pitchFamily="2" charset="-78"/>
              </a:rPr>
              <a:t>( کارشناس ارشد سیستمهای انرژی ) </a:t>
            </a:r>
            <a:r>
              <a:rPr lang="fa-IR" sz="28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Homa" pitchFamily="2" charset="-78"/>
              </a:rPr>
              <a:t/>
            </a:r>
            <a:br>
              <a:rPr lang="fa-IR" sz="28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Homa" pitchFamily="2" charset="-78"/>
              </a:rPr>
            </a:br>
            <a:r>
              <a:rPr lang="fa-IR" sz="1600" dirty="0" smtClean="0">
                <a:ln w="0"/>
                <a:gradFill flip="none">
                  <a:gsLst>
                    <a:gs pos="0">
                      <a:srgbClr val="6EA0B0">
                        <a:tint val="75000"/>
                        <a:shade val="75000"/>
                        <a:satMod val="170000"/>
                      </a:srgbClr>
                    </a:gs>
                    <a:gs pos="49000">
                      <a:srgbClr val="6EA0B0">
                        <a:tint val="88000"/>
                        <a:shade val="65000"/>
                        <a:satMod val="172000"/>
                      </a:srgbClr>
                    </a:gs>
                    <a:gs pos="50000">
                      <a:srgbClr val="6EA0B0">
                        <a:shade val="65000"/>
                        <a:satMod val="130000"/>
                      </a:srgbClr>
                    </a:gs>
                    <a:gs pos="92000">
                      <a:srgbClr val="6EA0B0">
                        <a:shade val="50000"/>
                        <a:satMod val="120000"/>
                      </a:srgbClr>
                    </a:gs>
                    <a:gs pos="100000">
                      <a:srgbClr val="6EA0B0">
                        <a:shade val="48000"/>
                        <a:satMod val="120000"/>
                      </a:srgbClr>
                    </a:gs>
                  </a:gsLst>
                  <a:lin ang="5400000"/>
                </a:gradFill>
                <a:effectLst>
                  <a:reflection blurRad="12700" stA="50000" endPos="50000" dist="5000" dir="5400000" sy="-100000" rotWithShape="0"/>
                </a:effectLst>
                <a:cs typeface="B Homa" pitchFamily="2" charset="-78"/>
              </a:rPr>
              <a:t> </a:t>
            </a:r>
            <a:br>
              <a:rPr lang="fa-IR" sz="1600" dirty="0" smtClean="0">
                <a:ln w="0"/>
                <a:gradFill flip="none">
                  <a:gsLst>
                    <a:gs pos="0">
                      <a:srgbClr val="6EA0B0">
                        <a:tint val="75000"/>
                        <a:shade val="75000"/>
                        <a:satMod val="170000"/>
                      </a:srgbClr>
                    </a:gs>
                    <a:gs pos="49000">
                      <a:srgbClr val="6EA0B0">
                        <a:tint val="88000"/>
                        <a:shade val="65000"/>
                        <a:satMod val="172000"/>
                      </a:srgbClr>
                    </a:gs>
                    <a:gs pos="50000">
                      <a:srgbClr val="6EA0B0">
                        <a:shade val="65000"/>
                        <a:satMod val="130000"/>
                      </a:srgbClr>
                    </a:gs>
                    <a:gs pos="92000">
                      <a:srgbClr val="6EA0B0">
                        <a:shade val="50000"/>
                        <a:satMod val="120000"/>
                      </a:srgbClr>
                    </a:gs>
                    <a:gs pos="100000">
                      <a:srgbClr val="6EA0B0">
                        <a:shade val="48000"/>
                        <a:satMod val="120000"/>
                      </a:srgbClr>
                    </a:gs>
                  </a:gsLst>
                  <a:lin ang="5400000"/>
                </a:gradFill>
                <a:effectLst>
                  <a:reflection blurRad="12700" stA="50000" endPos="50000" dist="5000" dir="5400000" sy="-100000" rotWithShape="0"/>
                </a:effectLst>
                <a:cs typeface="B Homa" pitchFamily="2" charset="-78"/>
              </a:rPr>
            </a:br>
            <a:endParaRPr lang="fa-IR" sz="280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Homa" pitchFamily="2" charset="-7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style>
          <a:lnRef idx="0">
            <a:schemeClr val="dk1"/>
          </a:lnRef>
          <a:fillRef idx="3">
            <a:schemeClr val="dk1"/>
          </a:fillRef>
          <a:effectRef idx="3">
            <a:schemeClr val="dk1"/>
          </a:effectRef>
          <a:fontRef idx="minor">
            <a:schemeClr val="lt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sz="6600" dirty="0" smtClean="0">
                <a:ln w="0"/>
                <a:solidFill>
                  <a:srgbClr val="FFC000"/>
                </a:solidFill>
                <a:effectLst>
                  <a:reflection blurRad="12700" stA="50000" endPos="50000" dist="5000" dir="5400000" sy="-100000" rotWithShape="0"/>
                </a:effectLst>
                <a:cs typeface="B Titr" pitchFamily="2" charset="-78"/>
              </a:rPr>
              <a:t/>
            </a:r>
            <a:br>
              <a:rPr lang="fa-IR" sz="6600" dirty="0" smtClean="0">
                <a:ln w="0"/>
                <a:solidFill>
                  <a:srgbClr val="FFC000"/>
                </a:solidFill>
                <a:effectLst>
                  <a:reflection blurRad="12700" stA="50000" endPos="50000" dist="5000" dir="5400000" sy="-100000" rotWithShape="0"/>
                </a:effectLst>
                <a:cs typeface="B Titr" pitchFamily="2" charset="-78"/>
              </a:rPr>
            </a:br>
            <a:r>
              <a:rPr lang="fa-IR" sz="6600" dirty="0" smtClean="0">
                <a:ln w="0"/>
                <a:solidFill>
                  <a:srgbClr val="FFC000"/>
                </a:solidFill>
                <a:effectLst>
                  <a:reflection blurRad="12700" stA="50000" endPos="50000" dist="5000" dir="5400000" sy="-100000" rotWithShape="0"/>
                </a:effectLst>
                <a:cs typeface="B Titr" pitchFamily="2" charset="-78"/>
              </a:rPr>
              <a:t/>
            </a:r>
            <a:br>
              <a:rPr lang="fa-IR" sz="6600" dirty="0" smtClean="0">
                <a:ln w="0"/>
                <a:solidFill>
                  <a:srgbClr val="FFC000"/>
                </a:solidFill>
                <a:effectLst>
                  <a:reflection blurRad="12700" stA="50000" endPos="50000" dist="5000" dir="5400000" sy="-100000" rotWithShape="0"/>
                </a:effectLst>
                <a:cs typeface="B Titr" pitchFamily="2" charset="-78"/>
              </a:rPr>
            </a:br>
            <a:r>
              <a:rPr lang="fa-IR" sz="6600" dirty="0" smtClean="0">
                <a:ln w="0"/>
                <a:solidFill>
                  <a:srgbClr val="FFC000"/>
                </a:solidFill>
                <a:effectLst>
                  <a:reflection blurRad="12700" stA="50000" endPos="50000" dist="5000" dir="5400000" sy="-100000" rotWithShape="0"/>
                </a:effectLst>
                <a:cs typeface="B Titr" pitchFamily="2" charset="-78"/>
              </a:rPr>
              <a:t>تخلیه جزئی در ژنراتور و </a:t>
            </a:r>
            <a:r>
              <a:rPr lang="fa-IR" sz="6000" dirty="0" smtClean="0">
                <a:ln w="0"/>
                <a:solidFill>
                  <a:srgbClr val="FFC000"/>
                </a:solidFill>
                <a:effectLst>
                  <a:reflection blurRad="12700" stA="50000" endPos="50000" dist="5000" dir="5400000" sy="-100000" rotWithShape="0"/>
                </a:effectLst>
                <a:cs typeface="B Titr" pitchFamily="2" charset="-78"/>
              </a:rPr>
              <a:t>راههاي افزایش دقت اندازه گیری</a:t>
            </a:r>
            <a:r>
              <a:rPr lang="fa-IR" sz="6600" dirty="0" smtClean="0">
                <a:ln w="0"/>
                <a:solidFill>
                  <a:srgbClr val="FFC000"/>
                </a:solidFill>
                <a:effectLst>
                  <a:reflection blurRad="12700" stA="50000" endPos="50000" dist="5000" dir="5400000" sy="-100000" rotWithShape="0"/>
                </a:effectLst>
                <a:cs typeface="B Titr" pitchFamily="2" charset="-78"/>
              </a:rPr>
              <a:t/>
            </a:r>
            <a:br>
              <a:rPr lang="fa-IR" sz="6600" dirty="0" smtClean="0">
                <a:ln w="0"/>
                <a:solidFill>
                  <a:srgbClr val="FFC000"/>
                </a:solidFill>
                <a:effectLst>
                  <a:reflection blurRad="12700" stA="50000" endPos="50000" dist="5000" dir="5400000" sy="-100000" rotWithShape="0"/>
                </a:effectLst>
                <a:cs typeface="B Titr" pitchFamily="2" charset="-78"/>
              </a:rPr>
            </a:br>
            <a:r>
              <a:rPr lang="en-US" sz="6600" dirty="0" smtClean="0">
                <a:ln w="0"/>
                <a:solidFill>
                  <a:srgbClr val="FFC000"/>
                </a:solidFill>
                <a:effectLst>
                  <a:reflection blurRad="12700" stA="50000" endPos="50000" dist="5000" dir="5400000" sy="-100000" rotWithShape="0"/>
                </a:effectLst>
                <a:cs typeface="B Titr" pitchFamily="2" charset="-78"/>
              </a:rPr>
              <a:t> </a:t>
            </a:r>
            <a:r>
              <a:rPr lang="en-US" sz="6600" dirty="0" smtClean="0">
                <a:ln w="0"/>
                <a:solidFill>
                  <a:srgbClr val="FFC000"/>
                </a:solidFill>
                <a:effectLst>
                  <a:reflection blurRad="12700" stA="50000" endPos="50000" dist="5000" dir="5400000" sy="-100000" rotWithShape="0"/>
                </a:effectLst>
                <a:latin typeface="Arial" pitchFamily="34" charset="0"/>
                <a:cs typeface="B Titr" pitchFamily="2" charset="-78"/>
              </a:rPr>
              <a:t>PDA</a:t>
            </a:r>
            <a:r>
              <a:rPr lang="fa-IR" sz="6600" dirty="0" smtClean="0">
                <a:ln w="0"/>
                <a:solidFill>
                  <a:srgbClr val="FFC000"/>
                </a:solidFill>
                <a:effectLst>
                  <a:reflection blurRad="12700" stA="50000" endPos="50000" dist="5000" dir="5400000" sy="-100000" rotWithShape="0"/>
                </a:effectLst>
                <a:cs typeface="B Titr" pitchFamily="2" charset="-78"/>
              </a:rPr>
              <a:t>سیستم تحلیل گر </a:t>
            </a:r>
            <a:r>
              <a:rPr sz="6600" smtClean="0">
                <a:ln w="0"/>
                <a:solidFill>
                  <a:srgbClr val="FFC000"/>
                </a:solidFill>
                <a:effectLst>
                  <a:reflection blurRad="12700" stA="50000" endPos="50000" dist="5000" dir="5400000" sy="-100000" rotWithShape="0"/>
                </a:effectLst>
                <a:cs typeface="B Titr" pitchFamily="2" charset="-78"/>
              </a:rPr>
              <a:t/>
            </a:r>
            <a:br>
              <a:rPr sz="6600" smtClean="0">
                <a:ln w="0"/>
                <a:solidFill>
                  <a:srgbClr val="FFC000"/>
                </a:solidFill>
                <a:effectLst>
                  <a:reflection blurRad="12700" stA="50000" endPos="50000" dist="5000" dir="5400000" sy="-100000" rotWithShape="0"/>
                </a:effectLst>
                <a:cs typeface="B Titr" pitchFamily="2" charset="-78"/>
              </a:rPr>
            </a:br>
            <a:r>
              <a:rPr lang="fa-IR" sz="8800" dirty="0" smtClean="0">
                <a:ln w="0"/>
                <a:solidFill>
                  <a:srgbClr val="FFC000"/>
                </a:solidFill>
                <a:effectLst>
                  <a:reflection blurRad="12700" stA="50000" endPos="50000" dist="5000" dir="5400000" sy="-100000" rotWithShape="0"/>
                </a:effectLst>
                <a:cs typeface="B Homa" pitchFamily="2" charset="-78"/>
              </a:rPr>
              <a:t/>
            </a:r>
            <a:br>
              <a:rPr lang="fa-IR" sz="8800" dirty="0" smtClean="0">
                <a:ln w="0"/>
                <a:solidFill>
                  <a:srgbClr val="FFC000"/>
                </a:solidFill>
                <a:effectLst>
                  <a:reflection blurRad="12700" stA="50000" endPos="50000" dist="5000" dir="5400000" sy="-100000" rotWithShape="0"/>
                </a:effectLst>
                <a:cs typeface="B Homa" pitchFamily="2" charset="-78"/>
              </a:rPr>
            </a:br>
            <a:endParaRPr lang="fa-IR" sz="880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Homa" pitchFamily="2" charset="-78"/>
            </a:endParaRPr>
          </a:p>
        </p:txBody>
      </p:sp>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14480" y="1071546"/>
            <a:ext cx="7143800" cy="4154984"/>
          </a:xfrm>
          <a:prstGeom prst="rect">
            <a:avLst/>
          </a:prstGeom>
        </p:spPr>
        <p:txBody>
          <a:bodyPr wrap="square">
            <a:spAutoFit/>
          </a:bodyPr>
          <a:lstStyle/>
          <a:p>
            <a:pPr algn="justLow"/>
            <a:r>
              <a:rPr lang="fa-IR" sz="2400" dirty="0" smtClean="0">
                <a:ln w="0"/>
                <a:effectLst>
                  <a:reflection blurRad="12700" stA="50000" endPos="50000" dist="5000" dir="5400000" sy="-100000" rotWithShape="0"/>
                </a:effectLst>
                <a:cs typeface="B Titr" pitchFamily="2" charset="-78"/>
              </a:rPr>
              <a:t>سيستم عايقي در ماشينهاي الکتريکي، تعيين کننده ترين بخش براي طول عمر ماشينهاي الکتريکي مي باشد. يکي از عوامل مهم دخيل در تخريب تدريجي عايق اصلي سيم پيچي استاتور   ژنراتورهاي  نيروگاهي،  پديده     تخليه هاي    جزئي</a:t>
            </a:r>
            <a:r>
              <a:rPr lang="en-US" sz="2400" dirty="0" smtClean="0">
                <a:ln w="0"/>
                <a:effectLst>
                  <a:reflection blurRad="12700" stA="50000" endPos="50000" dist="5000" dir="5400000" sy="-100000" rotWithShape="0"/>
                </a:effectLst>
                <a:cs typeface="B Titr" pitchFamily="2" charset="-78"/>
              </a:rPr>
              <a:t> </a:t>
            </a:r>
            <a:r>
              <a:rPr lang="en-US" sz="2400" b="1" dirty="0" smtClean="0">
                <a:ln w="0"/>
                <a:effectLst>
                  <a:reflection blurRad="12700" stA="50000" endPos="50000" dist="5000" dir="5400000" sy="-100000" rotWithShape="0"/>
                </a:effectLst>
                <a:cs typeface="B Titr" pitchFamily="2" charset="-78"/>
              </a:rPr>
              <a:t>(Partial discharge) </a:t>
            </a:r>
            <a:r>
              <a:rPr lang="fa-IR" sz="2400" dirty="0" smtClean="0">
                <a:ln w="0"/>
                <a:effectLst>
                  <a:reflection blurRad="12700" stA="50000" endPos="50000" dist="5000" dir="5400000" sy="-100000" rotWithShape="0"/>
                </a:effectLst>
                <a:cs typeface="B Titr" pitchFamily="2" charset="-78"/>
              </a:rPr>
              <a:t>مي باشد ، در واقع به جرقه های کوچک درون یک ماده عایقی که در یک میدان الکتریکی قوی واقع شده گویند که عامل اصلی ایجاد این جرقه ها میدان الکتریکی غیر یکنواخت می باشد.ناهمگوني ميدان ناشي ازعوامل مختلفي است كه هر يك از اين عوامل بوجود آورنده انواع تخليه مي‌باشند </a:t>
            </a:r>
            <a:r>
              <a:rPr lang="fa-IR" sz="2400" dirty="0" smtClean="0">
                <a:ln w="0"/>
                <a:effectLst>
                  <a:reflection blurRad="12700" stA="50000" endPos="50000" dist="5000" dir="5400000" sy="-100000" rotWithShape="0"/>
                </a:effectLst>
                <a:cs typeface="B Titr" pitchFamily="2" charset="-78"/>
              </a:rPr>
              <a:t>.كه </a:t>
            </a:r>
            <a:r>
              <a:rPr lang="fa-IR" sz="2400" dirty="0" smtClean="0">
                <a:ln w="0"/>
                <a:effectLst>
                  <a:reflection blurRad="12700" stA="50000" endPos="50000" dist="5000" dir="5400000" sy="-100000" rotWithShape="0"/>
                </a:effectLst>
                <a:cs typeface="B Titr" pitchFamily="2" charset="-78"/>
              </a:rPr>
              <a:t>عبارتند از:</a:t>
            </a:r>
          </a:p>
          <a:p>
            <a:pPr algn="justLow"/>
            <a:r>
              <a:rPr lang="fa-IR" sz="2400" dirty="0" smtClean="0">
                <a:ln w="0"/>
                <a:solidFill>
                  <a:srgbClr val="FF0000"/>
                </a:solidFill>
                <a:effectLst>
                  <a:reflection blurRad="12700" stA="50000" endPos="50000" dist="5000" dir="5400000" sy="-100000" rotWithShape="0"/>
                </a:effectLst>
                <a:cs typeface="B Titr" pitchFamily="2" charset="-78"/>
              </a:rPr>
              <a:t/>
            </a:r>
            <a:br>
              <a:rPr lang="fa-IR" sz="2400" dirty="0" smtClean="0">
                <a:ln w="0"/>
                <a:solidFill>
                  <a:srgbClr val="FF0000"/>
                </a:solidFill>
                <a:effectLst>
                  <a:reflection blurRad="12700" stA="50000" endPos="50000" dist="5000" dir="5400000" sy="-100000" rotWithShape="0"/>
                </a:effectLst>
                <a:cs typeface="B Titr" pitchFamily="2" charset="-78"/>
              </a:rPr>
            </a:br>
            <a:endParaRPr lang="en-US" sz="2400" dirty="0">
              <a:solidFill>
                <a:srgbClr val="FF0000"/>
              </a:solidFill>
            </a:endParaRPr>
          </a:p>
        </p:txBody>
      </p:sp>
      <p:sp>
        <p:nvSpPr>
          <p:cNvPr id="7" name="Rectangle 6"/>
          <p:cNvSpPr/>
          <p:nvPr/>
        </p:nvSpPr>
        <p:spPr>
          <a:xfrm>
            <a:off x="7325814" y="214290"/>
            <a:ext cx="1170512" cy="646331"/>
          </a:xfrm>
          <a:prstGeom prst="rect">
            <a:avLst/>
          </a:prstGeom>
        </p:spPr>
        <p:txBody>
          <a:bodyPr wrap="none">
            <a:spAutoFit/>
          </a:bodyPr>
          <a:lstStyle/>
          <a:p>
            <a:r>
              <a:rPr lang="fa-IR" sz="36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Titr" pitchFamily="2" charset="-78"/>
              </a:rPr>
              <a:t>مقدمه</a:t>
            </a:r>
            <a:endParaRPr lang="en-US" dirty="0">
              <a:cs typeface="B Titr" pitchFamily="2" charset="-78"/>
            </a:endParaRPr>
          </a:p>
        </p:txBody>
      </p:sp>
      <p:cxnSp>
        <p:nvCxnSpPr>
          <p:cNvPr id="6" name="Straight Connector 5"/>
          <p:cNvCxnSpPr/>
          <p:nvPr/>
        </p:nvCxnSpPr>
        <p:spPr>
          <a:xfrm>
            <a:off x="7358082" y="928670"/>
            <a:ext cx="1143008" cy="1588"/>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00760" y="642918"/>
            <a:ext cx="2957506" cy="5572164"/>
          </a:xfrm>
        </p:spPr>
        <p:txBody>
          <a:bodyPr>
            <a:normAutofit fontScale="90000"/>
          </a:bodyPr>
          <a:lstStyle/>
          <a:p>
            <a:pPr algn="justLow" rtl="1"/>
            <a:r>
              <a:rPr lang="fa-IR" sz="2400" dirty="0" smtClean="0">
                <a:ln w="0"/>
                <a:solidFill>
                  <a:srgbClr val="FF0000"/>
                </a:solidFill>
                <a:effectLst>
                  <a:reflection blurRad="12700" stA="50000" endPos="50000" dist="5000" dir="5400000" sy="-100000" rotWithShape="0"/>
                </a:effectLst>
                <a:cs typeface="B Titr" pitchFamily="2" charset="-78"/>
              </a:rPr>
              <a:t>الف) تخليه داخلي عايقها: </a:t>
            </a:r>
            <a:r>
              <a:rPr lang="fa-IR" sz="2400" dirty="0" smtClean="0">
                <a:ln w="0"/>
                <a:effectLst>
                  <a:reflection blurRad="12700" stA="50000" endPos="50000" dist="5000" dir="5400000" sy="-100000" rotWithShape="0"/>
                </a:effectLst>
                <a:cs typeface="B Titr" pitchFamily="2" charset="-78"/>
              </a:rPr>
              <a:t>كه در اثر وجود حفرات و يا ناخالصي‌ها درون ماده عايقي ايجاد مي‌شود.</a:t>
            </a:r>
            <a:r>
              <a:rPr lang="en-US" sz="2400" dirty="0" smtClean="0">
                <a:ln w="0"/>
                <a:effectLst>
                  <a:reflection blurRad="12700" stA="50000" endPos="50000" dist="5000" dir="5400000" sy="-100000" rotWithShape="0"/>
                </a:effectLst>
                <a:cs typeface="B Titr" pitchFamily="2" charset="-78"/>
              </a:rPr>
              <a:t/>
            </a:r>
            <a:br>
              <a:rPr lang="en-US" sz="2400" dirty="0" smtClean="0">
                <a:ln w="0"/>
                <a:effectLst>
                  <a:reflection blurRad="12700" stA="50000" endPos="50000" dist="5000" dir="5400000" sy="-100000" rotWithShape="0"/>
                </a:effectLst>
                <a:cs typeface="B Titr" pitchFamily="2" charset="-78"/>
              </a:rPr>
            </a:br>
            <a:r>
              <a:rPr lang="fa-IR" sz="2400" dirty="0" smtClean="0">
                <a:ln w="0"/>
                <a:effectLst>
                  <a:reflection blurRad="12700" stA="50000" endPos="50000" dist="5000" dir="5400000" sy="-100000" rotWithShape="0"/>
                </a:effectLst>
                <a:cs typeface="B Titr" pitchFamily="2" charset="-78"/>
              </a:rPr>
              <a:t> </a:t>
            </a:r>
            <a:br>
              <a:rPr lang="fa-IR" sz="2400" dirty="0" smtClean="0">
                <a:ln w="0"/>
                <a:effectLst>
                  <a:reflection blurRad="12700" stA="50000" endPos="50000" dist="5000" dir="5400000" sy="-100000" rotWithShape="0"/>
                </a:effectLst>
                <a:cs typeface="B Titr" pitchFamily="2" charset="-78"/>
              </a:rPr>
            </a:br>
            <a:r>
              <a:rPr lang="fa-IR" sz="2400" dirty="0" smtClean="0">
                <a:ln w="0"/>
                <a:solidFill>
                  <a:srgbClr val="FF0000"/>
                </a:solidFill>
                <a:effectLst>
                  <a:reflection blurRad="12700" stA="50000" endPos="50000" dist="5000" dir="5400000" sy="-100000" rotWithShape="0"/>
                </a:effectLst>
                <a:cs typeface="B Titr" pitchFamily="2" charset="-78"/>
              </a:rPr>
              <a:t>ب) تخليه سطحي: </a:t>
            </a:r>
            <a:r>
              <a:rPr lang="fa-IR" sz="2400" dirty="0" smtClean="0">
                <a:ln w="0"/>
                <a:effectLst>
                  <a:reflection blurRad="12700" stA="50000" endPos="50000" dist="5000" dir="5400000" sy="-100000" rotWithShape="0"/>
                </a:effectLst>
                <a:cs typeface="B Titr" pitchFamily="2" charset="-78"/>
              </a:rPr>
              <a:t>در اثر آلودگي و يا ناهمواريهاي سطوح عايق پديدار مي‌گردد.</a:t>
            </a:r>
            <a:r>
              <a:rPr lang="en-US" sz="2400" dirty="0" smtClean="0">
                <a:ln w="0"/>
                <a:effectLst>
                  <a:reflection blurRad="12700" stA="50000" endPos="50000" dist="5000" dir="5400000" sy="-100000" rotWithShape="0"/>
                </a:effectLst>
                <a:cs typeface="B Titr" pitchFamily="2" charset="-78"/>
              </a:rPr>
              <a:t/>
            </a:r>
            <a:br>
              <a:rPr lang="en-US" sz="2400" dirty="0" smtClean="0">
                <a:ln w="0"/>
                <a:effectLst>
                  <a:reflection blurRad="12700" stA="50000" endPos="50000" dist="5000" dir="5400000" sy="-100000" rotWithShape="0"/>
                </a:effectLst>
                <a:cs typeface="B Titr" pitchFamily="2" charset="-78"/>
              </a:rPr>
            </a:br>
            <a:r>
              <a:rPr lang="en-US" sz="2400" dirty="0" smtClean="0">
                <a:ln w="0"/>
                <a:effectLst>
                  <a:reflection blurRad="12700" stA="50000" endPos="50000" dist="5000" dir="5400000" sy="-100000" rotWithShape="0"/>
                </a:effectLst>
                <a:cs typeface="B Titr" pitchFamily="2" charset="-78"/>
              </a:rPr>
              <a:t/>
            </a:r>
            <a:br>
              <a:rPr lang="en-US" sz="2400" dirty="0" smtClean="0">
                <a:ln w="0"/>
                <a:effectLst>
                  <a:reflection blurRad="12700" stA="50000" endPos="50000" dist="5000" dir="5400000" sy="-100000" rotWithShape="0"/>
                </a:effectLst>
                <a:cs typeface="B Titr" pitchFamily="2" charset="-78"/>
              </a:rPr>
            </a:br>
            <a:r>
              <a:rPr lang="fa-IR" sz="2400" dirty="0" smtClean="0">
                <a:ln w="0"/>
                <a:effectLst>
                  <a:reflection blurRad="12700" stA="50000" endPos="50000" dist="5000" dir="5400000" sy="-100000" rotWithShape="0"/>
                </a:effectLst>
                <a:cs typeface="B Titr" pitchFamily="2" charset="-78"/>
              </a:rPr>
              <a:t> </a:t>
            </a:r>
            <a:br>
              <a:rPr lang="fa-IR" sz="2400" dirty="0" smtClean="0">
                <a:ln w="0"/>
                <a:effectLst>
                  <a:reflection blurRad="12700" stA="50000" endPos="50000" dist="5000" dir="5400000" sy="-100000" rotWithShape="0"/>
                </a:effectLst>
                <a:cs typeface="B Titr" pitchFamily="2" charset="-78"/>
              </a:rPr>
            </a:br>
            <a:r>
              <a:rPr lang="fa-IR" sz="2400" dirty="0" smtClean="0">
                <a:ln w="0"/>
                <a:solidFill>
                  <a:srgbClr val="FF0000"/>
                </a:solidFill>
                <a:effectLst>
                  <a:reflection blurRad="12700" stA="50000" endPos="50000" dist="5000" dir="5400000" sy="-100000" rotWithShape="0"/>
                </a:effectLst>
                <a:cs typeface="B Titr" pitchFamily="2" charset="-78"/>
              </a:rPr>
              <a:t>ج) كرونا: </a:t>
            </a:r>
            <a:r>
              <a:rPr lang="fa-IR" sz="2400" dirty="0" smtClean="0">
                <a:ln w="0"/>
                <a:effectLst>
                  <a:reflection blurRad="12700" stA="50000" endPos="50000" dist="5000" dir="5400000" sy="-100000" rotWithShape="0"/>
                </a:effectLst>
                <a:cs typeface="B Titr" pitchFamily="2" charset="-78"/>
              </a:rPr>
              <a:t>ناشي از وجود لبه‌هاي نوك تيز در الكترودهاي متصل به ولتاژ فشارقوي.</a:t>
            </a:r>
            <a:br>
              <a:rPr lang="fa-IR" sz="2400" dirty="0" smtClean="0">
                <a:ln w="0"/>
                <a:effectLst>
                  <a:reflection blurRad="12700" stA="50000" endPos="50000" dist="5000" dir="5400000" sy="-100000" rotWithShape="0"/>
                </a:effectLst>
                <a:cs typeface="B Titr" pitchFamily="2" charset="-78"/>
              </a:rPr>
            </a:br>
            <a:endParaRPr lang="en-US" sz="2000" dirty="0"/>
          </a:p>
        </p:txBody>
      </p:sp>
      <p:pic>
        <p:nvPicPr>
          <p:cNvPr id="4" name="Picture 3"/>
          <p:cNvPicPr/>
          <p:nvPr/>
        </p:nvPicPr>
        <p:blipFill>
          <a:blip r:embed="rId2"/>
          <a:srcRect/>
          <a:stretch>
            <a:fillRect/>
          </a:stretch>
        </p:blipFill>
        <p:spPr bwMode="auto">
          <a:xfrm>
            <a:off x="1785918" y="571480"/>
            <a:ext cx="4143404" cy="1785950"/>
          </a:xfrm>
          <a:prstGeom prst="rect">
            <a:avLst/>
          </a:prstGeom>
          <a:noFill/>
          <a:ln w="9525">
            <a:noFill/>
            <a:miter lim="800000"/>
            <a:headEnd/>
            <a:tailEnd/>
          </a:ln>
          <a:effectLst/>
        </p:spPr>
      </p:pic>
      <p:pic>
        <p:nvPicPr>
          <p:cNvPr id="5" name="Picture 4"/>
          <p:cNvPicPr/>
          <p:nvPr/>
        </p:nvPicPr>
        <p:blipFill>
          <a:blip r:embed="rId3"/>
          <a:srcRect/>
          <a:stretch>
            <a:fillRect/>
          </a:stretch>
        </p:blipFill>
        <p:spPr bwMode="auto">
          <a:xfrm>
            <a:off x="2214546" y="2500306"/>
            <a:ext cx="3409428" cy="1394093"/>
          </a:xfrm>
          <a:prstGeom prst="rect">
            <a:avLst/>
          </a:prstGeom>
          <a:noFill/>
          <a:ln w="9525">
            <a:noFill/>
            <a:miter lim="800000"/>
            <a:headEnd/>
            <a:tailEnd/>
          </a:ln>
          <a:effectLst/>
        </p:spPr>
      </p:pic>
      <p:pic>
        <p:nvPicPr>
          <p:cNvPr id="6" name="Picture 5"/>
          <p:cNvPicPr/>
          <p:nvPr/>
        </p:nvPicPr>
        <p:blipFill>
          <a:blip r:embed="rId4"/>
          <a:srcRect/>
          <a:stretch>
            <a:fillRect/>
          </a:stretch>
        </p:blipFill>
        <p:spPr bwMode="auto">
          <a:xfrm>
            <a:off x="2357422" y="4500570"/>
            <a:ext cx="3159864" cy="1500198"/>
          </a:xfrm>
          <a:prstGeom prst="rect">
            <a:avLst/>
          </a:prstGeom>
          <a:noFill/>
          <a:ln w="9525">
            <a:noFill/>
            <a:miter lim="800000"/>
            <a:headEnd/>
            <a:tailEnd/>
          </a:ln>
          <a:effectLst/>
        </p:spPr>
      </p:pic>
      <p:sp>
        <p:nvSpPr>
          <p:cNvPr id="7" name="Rectangle 6"/>
          <p:cNvSpPr/>
          <p:nvPr/>
        </p:nvSpPr>
        <p:spPr>
          <a:xfrm>
            <a:off x="1857356" y="142852"/>
            <a:ext cx="5981125" cy="461665"/>
          </a:xfrm>
          <a:prstGeom prst="rect">
            <a:avLst/>
          </a:prstGeom>
        </p:spPr>
        <p:txBody>
          <a:bodyPr wrap="none">
            <a:spAutoFit/>
          </a:bodyPr>
          <a:lstStyle/>
          <a:p>
            <a:r>
              <a:rPr lang="fa-IR" sz="2400" dirty="0" smtClean="0">
                <a:ln w="0"/>
                <a:solidFill>
                  <a:schemeClr val="accent3"/>
                </a:solidFill>
                <a:effectLst>
                  <a:reflection blurRad="12700" stA="50000" endPos="50000" dist="5000" dir="5400000" sy="-100000" rotWithShape="0"/>
                </a:effectLst>
                <a:cs typeface="B Titr" pitchFamily="2" charset="-78"/>
              </a:rPr>
              <a:t>عوامل به وجود آورنده میدان </a:t>
            </a:r>
            <a:r>
              <a:rPr lang="fa-IR" sz="2400" dirty="0" smtClean="0">
                <a:ln w="0"/>
                <a:solidFill>
                  <a:schemeClr val="accent3"/>
                </a:solidFill>
                <a:effectLst>
                  <a:reflection blurRad="12700" stA="50000" endPos="50000" dist="5000" dir="5400000" sy="-100000" rotWithShape="0"/>
                </a:effectLst>
                <a:cs typeface="B Titr" pitchFamily="2" charset="-78"/>
              </a:rPr>
              <a:t>الکتریکی غیر یکنواخت </a:t>
            </a:r>
            <a:endParaRPr lang="en-US" sz="2400" dirty="0">
              <a:solidFill>
                <a:schemeClr val="accent3"/>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42908" y="1000108"/>
            <a:ext cx="5357850" cy="642942"/>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algn="ctr" rtl="1">
              <a:lnSpc>
                <a:spcPct val="115000"/>
              </a:lnSpc>
              <a:spcBef>
                <a:spcPts val="0"/>
              </a:spcBef>
              <a:spcAft>
                <a:spcPts val="0"/>
              </a:spcAft>
            </a:pPr>
            <a:r>
              <a:rPr lang="fa-IR" sz="2400" cap="all" dirty="0" smtClean="0">
                <a:ln w="0"/>
                <a:solidFill>
                  <a:schemeClr val="accent3"/>
                </a:solidFill>
                <a:effectLst>
                  <a:reflection blurRad="12700" stA="50000" endPos="50000" dist="5000" dir="5400000" sy="-100000" rotWithShape="0"/>
                </a:effectLst>
                <a:latin typeface="Times New Roman"/>
                <a:ea typeface="Times New Roman"/>
                <a:cs typeface="B Titr" pitchFamily="2" charset="-78"/>
              </a:rPr>
              <a:t>ساختار عايقي ژنراتور واحدهاي گازي </a:t>
            </a:r>
            <a:r>
              <a:rPr lang="en-US" sz="2400" cap="all" dirty="0" smtClean="0">
                <a:ln w="0"/>
                <a:solidFill>
                  <a:schemeClr val="accent3"/>
                </a:solidFill>
                <a:effectLst>
                  <a:reflection blurRad="12700" stA="50000" endPos="50000" dist="5000" dir="5400000" sy="-100000" rotWithShape="0"/>
                </a:effectLst>
                <a:latin typeface="Arial" pitchFamily="34" charset="0"/>
                <a:ea typeface="Times New Roman"/>
                <a:cs typeface="B Titr" pitchFamily="2" charset="-78"/>
              </a:rPr>
              <a:t>V94.2</a:t>
            </a:r>
            <a:r>
              <a:rPr lang="en-US" sz="2800" cap="all" dirty="0" smtClean="0">
                <a:ln w="0"/>
                <a:solidFill>
                  <a:schemeClr val="accent3"/>
                </a:solidFill>
                <a:effectLst>
                  <a:reflection blurRad="12700" stA="50000" endPos="50000" dist="5000" dir="5400000" sy="-100000" rotWithShape="0"/>
                </a:effectLst>
                <a:latin typeface="Calibri"/>
                <a:ea typeface="Calibri"/>
                <a:cs typeface="Arial"/>
              </a:rPr>
              <a:t/>
            </a:r>
            <a:br>
              <a:rPr lang="en-US" sz="2800" cap="all" dirty="0" smtClean="0">
                <a:ln w="0"/>
                <a:solidFill>
                  <a:schemeClr val="accent3"/>
                </a:solidFill>
                <a:effectLst>
                  <a:reflection blurRad="12700" stA="50000" endPos="50000" dist="5000" dir="5400000" sy="-100000" rotWithShape="0"/>
                </a:effectLst>
                <a:latin typeface="Calibri"/>
                <a:ea typeface="Calibri"/>
                <a:cs typeface="Arial"/>
              </a:rPr>
            </a:br>
            <a:endParaRPr lang="en-US" sz="2800" cap="all" dirty="0">
              <a:ln w="0"/>
              <a:solidFill>
                <a:schemeClr val="accent3"/>
              </a:solidFill>
              <a:effectLst>
                <a:reflection blurRad="12700" stA="50000" endPos="50000" dist="5000" dir="5400000" sy="-100000" rotWithShape="0"/>
              </a:effectLst>
            </a:endParaRPr>
          </a:p>
        </p:txBody>
      </p:sp>
      <p:pic>
        <p:nvPicPr>
          <p:cNvPr id="6" name="Picture 5" descr="C:\Documents and Settings\a-ayoobi\Desktop\PDA Artcle\Untitled-1.jpg"/>
          <p:cNvPicPr/>
          <p:nvPr/>
        </p:nvPicPr>
        <p:blipFill>
          <a:blip r:embed="rId3"/>
          <a:srcRect/>
          <a:stretch>
            <a:fillRect/>
          </a:stretch>
        </p:blipFill>
        <p:spPr bwMode="auto">
          <a:xfrm>
            <a:off x="5000629" y="0"/>
            <a:ext cx="4071965" cy="6786586"/>
          </a:xfrm>
          <a:prstGeom prst="rect">
            <a:avLst/>
          </a:prstGeom>
          <a:noFill/>
          <a:ln w="9525">
            <a:noFill/>
            <a:miter lim="800000"/>
            <a:headEnd/>
            <a:tailEnd/>
          </a:ln>
        </p:spPr>
      </p:pic>
      <p:sp>
        <p:nvSpPr>
          <p:cNvPr id="35841" name="Rectangle 1"/>
          <p:cNvSpPr>
            <a:spLocks noChangeArrowheads="1"/>
          </p:cNvSpPr>
          <p:nvPr/>
        </p:nvSpPr>
        <p:spPr bwMode="auto">
          <a:xfrm>
            <a:off x="1643042" y="1500174"/>
            <a:ext cx="3143240" cy="41165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effectLst/>
                <a:latin typeface="Times New Roman" pitchFamily="18" charset="0"/>
                <a:ea typeface="Times New Roman" pitchFamily="18" charset="0"/>
                <a:cs typeface="B Titr" pitchFamily="2" charset="-78"/>
              </a:rPr>
              <a:t>از عوامل ايجاد كنندة تخلية </a:t>
            </a:r>
            <a:r>
              <a:rPr kumimoji="0" lang="fa-IR" b="0" i="0" u="none" strike="noStrike" cap="none" normalizeH="0" baseline="0" dirty="0" smtClean="0">
                <a:ln>
                  <a:noFill/>
                </a:ln>
                <a:effectLst/>
                <a:latin typeface="Times New Roman" pitchFamily="18" charset="0"/>
                <a:ea typeface="Times New Roman" pitchFamily="18" charset="0"/>
                <a:cs typeface="B Titr" pitchFamily="2" charset="-78"/>
              </a:rPr>
              <a:t>جزيي در</a:t>
            </a:r>
            <a:r>
              <a:rPr kumimoji="0" lang="fa-IR" b="0" i="0" u="none" strike="noStrike" cap="none" normalizeH="0" dirty="0" smtClean="0">
                <a:ln>
                  <a:noFill/>
                </a:ln>
                <a:effectLst/>
                <a:latin typeface="Times New Roman" pitchFamily="18" charset="0"/>
                <a:ea typeface="Times New Roman" pitchFamily="18" charset="0"/>
                <a:cs typeface="B Titr" pitchFamily="2" charset="-78"/>
              </a:rPr>
              <a:t> ژنراتور</a:t>
            </a:r>
            <a:r>
              <a:rPr kumimoji="0" lang="fa-IR" b="0" i="0" u="none" strike="noStrike" cap="none" normalizeH="0" baseline="0" dirty="0" smtClean="0">
                <a:ln>
                  <a:noFill/>
                </a:ln>
                <a:effectLst/>
                <a:latin typeface="Times New Roman" pitchFamily="18" charset="0"/>
                <a:ea typeface="Times New Roman" pitchFamily="18" charset="0"/>
                <a:cs typeface="B Titr" pitchFamily="2" charset="-78"/>
              </a:rPr>
              <a:t> </a:t>
            </a:r>
            <a:r>
              <a:rPr kumimoji="0" lang="fa-IR" b="0" i="0" u="none" strike="noStrike" cap="none" normalizeH="0" baseline="0" dirty="0" smtClean="0">
                <a:ln>
                  <a:noFill/>
                </a:ln>
                <a:effectLst/>
                <a:latin typeface="Times New Roman" pitchFamily="18" charset="0"/>
                <a:ea typeface="Times New Roman" pitchFamily="18" charset="0"/>
                <a:cs typeface="B Titr" pitchFamily="2" charset="-78"/>
              </a:rPr>
              <a:t>مي توان به موارد زير اشاره نمود</a:t>
            </a:r>
            <a:r>
              <a:rPr kumimoji="0" lang="en-US" b="0" i="0" u="none" strike="noStrike" cap="none" normalizeH="0" baseline="0" dirty="0" smtClean="0">
                <a:ln>
                  <a:noFill/>
                </a:ln>
                <a:effectLst/>
                <a:latin typeface="Calibri" pitchFamily="34" charset="0"/>
                <a:ea typeface="Times New Roman" pitchFamily="18" charset="0"/>
                <a:cs typeface="B Titr" pitchFamily="2" charset="-78"/>
              </a:rPr>
              <a:t>. </a:t>
            </a:r>
          </a:p>
          <a:p>
            <a:pPr marL="0" marR="0" lvl="0" indent="0"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effectLst/>
              <a:latin typeface="Arial" pitchFamily="34" charset="0"/>
              <a:cs typeface="B Titr" pitchFamily="2" charset="-78"/>
            </a:endParaRPr>
          </a:p>
          <a:p>
            <a:pPr marL="0" marR="0" lvl="0" indent="0" defTabSz="914400" rtl="1" eaLnBrk="0" fontAlgn="base" latinLnBrk="0" hangingPunct="0">
              <a:lnSpc>
                <a:spcPct val="100000"/>
              </a:lnSpc>
              <a:spcBef>
                <a:spcPct val="0"/>
              </a:spcBef>
              <a:spcAft>
                <a:spcPct val="0"/>
              </a:spcAft>
              <a:buClrTx/>
              <a:buSzTx/>
              <a:tabLst/>
            </a:pPr>
            <a:r>
              <a:rPr kumimoji="0" lang="fa-IR"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rPr>
              <a:t>1- تخليه </a:t>
            </a:r>
            <a:r>
              <a:rPr kumimoji="0" lang="fa-IR"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rPr>
              <a:t>سطحي</a:t>
            </a:r>
            <a:endParaRPr kumimoji="0" lang="en-US"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endParaRPr>
          </a:p>
          <a:p>
            <a:pPr marL="0" marR="0" lvl="0" indent="0"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rgbClr val="FF0000"/>
              </a:solidFill>
              <a:effectLst/>
              <a:latin typeface="Arial" pitchFamily="34" charset="0"/>
              <a:cs typeface="B Titr" pitchFamily="2" charset="-78"/>
            </a:endParaRPr>
          </a:p>
          <a:p>
            <a:pPr marL="0" marR="0" lvl="0" indent="0" defTabSz="914400" rtl="1" eaLnBrk="0" fontAlgn="base" latinLnBrk="0" hangingPunct="0">
              <a:lnSpc>
                <a:spcPct val="100000"/>
              </a:lnSpc>
              <a:spcBef>
                <a:spcPct val="0"/>
              </a:spcBef>
              <a:spcAft>
                <a:spcPct val="0"/>
              </a:spcAft>
              <a:buClrTx/>
              <a:buSzTx/>
              <a:tabLst/>
            </a:pPr>
            <a:r>
              <a:rPr kumimoji="0" lang="fa-IR"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rPr>
              <a:t>2- ورقه </a:t>
            </a:r>
            <a:r>
              <a:rPr kumimoji="0" lang="fa-IR"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rPr>
              <a:t>ورقه ‌شدن عايق</a:t>
            </a:r>
            <a:r>
              <a:rPr kumimoji="0" lang="fa-IR" b="0" i="0" u="none" strike="noStrike" cap="none" normalizeH="0" baseline="0" dirty="0" smtClean="0">
                <a:ln>
                  <a:noFill/>
                </a:ln>
                <a:solidFill>
                  <a:srgbClr val="FF0000"/>
                </a:solidFill>
                <a:effectLst/>
                <a:latin typeface="Calibri" pitchFamily="34" charset="0"/>
                <a:ea typeface="Times New Roman" pitchFamily="18" charset="0"/>
                <a:cs typeface="B Titr" pitchFamily="2" charset="-78"/>
              </a:rPr>
              <a:t> </a:t>
            </a:r>
            <a:endParaRPr kumimoji="0" lang="en-US" b="0" i="0" u="none" strike="noStrike" cap="none" normalizeH="0" baseline="0" dirty="0" smtClean="0">
              <a:ln>
                <a:noFill/>
              </a:ln>
              <a:solidFill>
                <a:srgbClr val="FF0000"/>
              </a:solidFill>
              <a:effectLst/>
              <a:latin typeface="Calibri" pitchFamily="34" charset="0"/>
              <a:ea typeface="Times New Roman" pitchFamily="18" charset="0"/>
              <a:cs typeface="B Titr" pitchFamily="2" charset="-78"/>
            </a:endParaRPr>
          </a:p>
          <a:p>
            <a:pPr marL="0" marR="0" lvl="0" indent="0"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rgbClr val="FF0000"/>
              </a:solidFill>
              <a:effectLst/>
              <a:latin typeface="Arial" pitchFamily="34" charset="0"/>
              <a:cs typeface="B Titr" pitchFamily="2" charset="-78"/>
            </a:endParaRPr>
          </a:p>
          <a:p>
            <a:pPr marL="0" marR="0" lvl="0" indent="0" defTabSz="914400" rtl="1" eaLnBrk="0" fontAlgn="base" latinLnBrk="0" hangingPunct="0">
              <a:lnSpc>
                <a:spcPct val="100000"/>
              </a:lnSpc>
              <a:spcBef>
                <a:spcPct val="0"/>
              </a:spcBef>
              <a:spcAft>
                <a:spcPct val="0"/>
              </a:spcAft>
              <a:buClrTx/>
              <a:buSzTx/>
              <a:tabLst/>
            </a:pPr>
            <a:r>
              <a:rPr kumimoji="0" lang="fa-IR"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rPr>
              <a:t>3- وجود </a:t>
            </a:r>
            <a:r>
              <a:rPr kumimoji="0" lang="fa-IR"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rPr>
              <a:t>حفره‌ها</a:t>
            </a:r>
            <a:r>
              <a:rPr kumimoji="0" lang="fa-IR" b="0" i="0" u="none" strike="noStrike" cap="none" normalizeH="0" baseline="0" dirty="0" smtClean="0">
                <a:ln>
                  <a:noFill/>
                </a:ln>
                <a:solidFill>
                  <a:srgbClr val="FF0000"/>
                </a:solidFill>
                <a:effectLst/>
                <a:latin typeface="Calibri" pitchFamily="34" charset="0"/>
                <a:ea typeface="Times New Roman" pitchFamily="18" charset="0"/>
                <a:cs typeface="B Titr" pitchFamily="2" charset="-78"/>
              </a:rPr>
              <a:t> </a:t>
            </a:r>
            <a:endParaRPr lang="en-US" dirty="0" smtClean="0">
              <a:solidFill>
                <a:srgbClr val="FF0000"/>
              </a:solidFill>
              <a:latin typeface="Calibri" pitchFamily="34" charset="0"/>
              <a:ea typeface="Times New Roman" pitchFamily="18" charset="0"/>
              <a:cs typeface="B Titr" pitchFamily="2" charset="-78"/>
            </a:endParaRPr>
          </a:p>
          <a:p>
            <a:pPr marL="0" marR="0" lvl="0" indent="0" defTabSz="914400" rtl="1" eaLnBrk="0" fontAlgn="base" latinLnBrk="0" hangingPunct="0">
              <a:lnSpc>
                <a:spcPct val="100000"/>
              </a:lnSpc>
              <a:spcBef>
                <a:spcPct val="0"/>
              </a:spcBef>
              <a:spcAft>
                <a:spcPct val="0"/>
              </a:spcAft>
              <a:buClrTx/>
              <a:buSzTx/>
              <a:buFontTx/>
              <a:buChar char="•"/>
              <a:tabLst/>
            </a:pPr>
            <a:endParaRPr kumimoji="0" lang="en-US" sz="1100"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rPr>
              <a:t> </a:t>
            </a:r>
            <a:r>
              <a:rPr kumimoji="0" lang="fa-IR"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rPr>
              <a:t>4- شل </a:t>
            </a:r>
            <a:r>
              <a:rPr kumimoji="0" lang="fa-IR"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rPr>
              <a:t>شدن سيم‌پيچ‌ها</a:t>
            </a:r>
            <a:endParaRPr kumimoji="0" lang="en-US" b="0" i="0" u="none" strike="noStrike" cap="none" normalizeH="0" baseline="0" dirty="0" smtClean="0">
              <a:ln>
                <a:noFill/>
              </a:ln>
              <a:solidFill>
                <a:srgbClr val="FF0000"/>
              </a:solidFill>
              <a:effectLst/>
              <a:latin typeface="Times New Roman" pitchFamily="18" charset="0"/>
              <a:ea typeface="Times New Roman" pitchFamily="18" charset="0"/>
              <a:cs typeface="B Titr" pitchFamily="2" charset="-78"/>
            </a:endParaRPr>
          </a:p>
          <a:p>
            <a:pPr marL="0" marR="0" lvl="0" indent="0" defTabSz="914400" rtl="0" eaLnBrk="0" fontAlgn="base" latinLnBrk="0" hangingPunct="0">
              <a:lnSpc>
                <a:spcPct val="100000"/>
              </a:lnSpc>
              <a:spcBef>
                <a:spcPct val="0"/>
              </a:spcBef>
              <a:spcAft>
                <a:spcPct val="0"/>
              </a:spcAft>
              <a:buClrTx/>
              <a:buSzTx/>
              <a:buFontTx/>
              <a:buNone/>
              <a:tabLst/>
            </a:pPr>
            <a:endParaRPr lang="en-US" sz="1050" dirty="0" smtClean="0">
              <a:solidFill>
                <a:srgbClr val="FF0000"/>
              </a:solidFill>
              <a:latin typeface="Times New Roman" pitchFamily="18" charset="0"/>
              <a:cs typeface="B Titr" pitchFamily="2" charset="-78"/>
            </a:endParaRPr>
          </a:p>
          <a:p>
            <a:pPr lvl="0" algn="just" eaLnBrk="0" fontAlgn="base" hangingPunct="0">
              <a:spcBef>
                <a:spcPct val="0"/>
              </a:spcBef>
              <a:spcAft>
                <a:spcPct val="0"/>
              </a:spcAft>
            </a:pPr>
            <a:r>
              <a:rPr lang="fa-IR" dirty="0" smtClean="0">
                <a:latin typeface="Arial" pitchFamily="34" charset="0"/>
                <a:cs typeface="B Titr" pitchFamily="2" charset="-78"/>
              </a:rPr>
              <a:t>تجربه نشان داده است كه اندازه‌گيري</a:t>
            </a:r>
            <a:r>
              <a:rPr lang="en-US" dirty="0" smtClean="0">
                <a:latin typeface="Arial" pitchFamily="34" charset="0"/>
                <a:cs typeface="B Titr" pitchFamily="2" charset="-78"/>
              </a:rPr>
              <a:t> </a:t>
            </a:r>
            <a:r>
              <a:rPr lang="fa-IR" dirty="0" smtClean="0">
                <a:latin typeface="Arial" pitchFamily="34" charset="0"/>
                <a:cs typeface="B Titr" pitchFamily="2" charset="-78"/>
              </a:rPr>
              <a:t>تخلیه جزیی مي تواند جهت تعيين وضعيت سيم پيچ و </a:t>
            </a:r>
            <a:r>
              <a:rPr lang="fa-IR" dirty="0" smtClean="0">
                <a:latin typeface="Arial" pitchFamily="34" charset="0"/>
                <a:cs typeface="B Titr" pitchFamily="2" charset="-78"/>
              </a:rPr>
              <a:t>ژنراتور بسيار </a:t>
            </a:r>
            <a:r>
              <a:rPr lang="fa-IR" dirty="0" smtClean="0">
                <a:latin typeface="Arial" pitchFamily="34" charset="0"/>
                <a:cs typeface="B Titr" pitchFamily="2" charset="-78"/>
              </a:rPr>
              <a:t>مفيد باشد.</a:t>
            </a:r>
          </a:p>
          <a:p>
            <a:pPr marL="0" marR="0" lvl="0" indent="0"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rgbClr val="FF0000"/>
                </a:solidFill>
                <a:effectLst/>
                <a:latin typeface="Arial" pitchFamily="34" charset="0"/>
                <a:cs typeface="B Titr" pitchFamily="2" charset="-78"/>
              </a:rPr>
              <a:t> </a:t>
            </a:r>
            <a:endParaRPr kumimoji="0" lang="en-US" sz="28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714480" y="0"/>
            <a:ext cx="8172480" cy="1162056"/>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rtl="1">
              <a:lnSpc>
                <a:spcPct val="115000"/>
              </a:lnSpc>
              <a:spcBef>
                <a:spcPts val="0"/>
              </a:spcBef>
              <a:spcAft>
                <a:spcPts val="0"/>
              </a:spcAft>
            </a:pPr>
            <a:r>
              <a:rPr lang="fa-IR" sz="2400" cap="all" dirty="0" smtClean="0">
                <a:ln w="0"/>
                <a:solidFill>
                  <a:schemeClr val="accent3"/>
                </a:solidFill>
                <a:effectLst>
                  <a:reflection blurRad="12700" stA="50000" endPos="50000" dist="5000" dir="5400000" sy="-100000" rotWithShape="0"/>
                </a:effectLst>
                <a:latin typeface="Times New Roman"/>
                <a:ea typeface="Times New Roman"/>
                <a:cs typeface="B Titr" pitchFamily="2" charset="-78"/>
              </a:rPr>
              <a:t>سیستم اندازه گیری </a:t>
            </a:r>
            <a:r>
              <a:rPr lang="en-US" sz="2400" cap="all" dirty="0" smtClean="0">
                <a:ln w="0"/>
                <a:solidFill>
                  <a:schemeClr val="accent3"/>
                </a:solidFill>
                <a:effectLst>
                  <a:reflection blurRad="12700" stA="50000" endPos="50000" dist="5000" dir="5400000" sy="-100000" rotWithShape="0"/>
                </a:effectLst>
                <a:latin typeface="Times New Roman"/>
                <a:ea typeface="Times New Roman"/>
                <a:cs typeface="B Titr" pitchFamily="2" charset="-78"/>
              </a:rPr>
              <a:t>PD</a:t>
            </a:r>
            <a:r>
              <a:rPr lang="fa-IR" sz="2400" cap="all" dirty="0" smtClean="0">
                <a:ln w="0"/>
                <a:solidFill>
                  <a:schemeClr val="accent3"/>
                </a:solidFill>
                <a:effectLst>
                  <a:reflection blurRad="12700" stA="50000" endPos="50000" dist="5000" dir="5400000" sy="-100000" rotWithShape="0"/>
                </a:effectLst>
                <a:latin typeface="Times New Roman"/>
                <a:ea typeface="Times New Roman"/>
                <a:cs typeface="B Titr" pitchFamily="2" charset="-78"/>
              </a:rPr>
              <a:t> در ژنراتور های گازی نیروگاه دماوند</a:t>
            </a:r>
            <a:r>
              <a:rPr lang="en-US" sz="2000" cap="all" dirty="0" smtClean="0">
                <a:ln w="0"/>
                <a:solidFill>
                  <a:schemeClr val="accent3"/>
                </a:solidFill>
                <a:effectLst>
                  <a:reflection blurRad="12700" stA="50000" endPos="50000" dist="5000" dir="5400000" sy="-100000" rotWithShape="0"/>
                </a:effectLst>
                <a:latin typeface="Calibri"/>
                <a:ea typeface="Calibri"/>
                <a:cs typeface="B Titr" pitchFamily="2" charset="-78"/>
              </a:rPr>
              <a:t/>
            </a:r>
            <a:br>
              <a:rPr lang="en-US" sz="2000" cap="all" dirty="0" smtClean="0">
                <a:ln w="0"/>
                <a:solidFill>
                  <a:schemeClr val="accent3"/>
                </a:solidFill>
                <a:effectLst>
                  <a:reflection blurRad="12700" stA="50000" endPos="50000" dist="5000" dir="5400000" sy="-100000" rotWithShape="0"/>
                </a:effectLst>
                <a:latin typeface="Calibri"/>
                <a:ea typeface="Calibri"/>
                <a:cs typeface="B Titr" pitchFamily="2" charset="-78"/>
              </a:rPr>
            </a:br>
            <a:endParaRPr lang="en-US" sz="2000" cap="all" dirty="0">
              <a:ln w="0"/>
              <a:solidFill>
                <a:schemeClr val="accent3"/>
              </a:solidFill>
              <a:effectLst>
                <a:reflection blurRad="12700" stA="50000" endPos="50000" dist="5000" dir="5400000" sy="-100000" rotWithShape="0"/>
              </a:effectLst>
              <a:cs typeface="B Titr" pitchFamily="2" charset="-78"/>
            </a:endParaRPr>
          </a:p>
        </p:txBody>
      </p:sp>
      <p:sp>
        <p:nvSpPr>
          <p:cNvPr id="33793" name="Rectangle 1"/>
          <p:cNvSpPr>
            <a:spLocks noChangeArrowheads="1"/>
          </p:cNvSpPr>
          <p:nvPr/>
        </p:nvSpPr>
        <p:spPr bwMode="auto">
          <a:xfrm>
            <a:off x="2928926" y="939399"/>
            <a:ext cx="600076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7030A0"/>
                </a:solidFill>
                <a:effectLst/>
                <a:latin typeface="Times New Roman" pitchFamily="18" charset="0"/>
                <a:ea typeface="Times New Roman" pitchFamily="18" charset="0"/>
                <a:cs typeface="B Nazanin" pitchFamily="2" charset="-78"/>
              </a:rPr>
              <a:t>تجهيزات اندازه‌گيري تخلية جزيي در حين كار (</a:t>
            </a:r>
            <a:r>
              <a:rPr kumimoji="0" lang="en-US" sz="1600" b="1" i="0" u="none" strike="noStrike" cap="none" normalizeH="0" baseline="0" dirty="0" smtClean="0">
                <a:ln>
                  <a:noFill/>
                </a:ln>
                <a:solidFill>
                  <a:srgbClr val="7030A0"/>
                </a:solidFill>
                <a:effectLst/>
                <a:latin typeface="Calibri" pitchFamily="34" charset="0"/>
                <a:ea typeface="Times New Roman" pitchFamily="18" charset="0"/>
                <a:cs typeface="B Nazanin" pitchFamily="2" charset="-78"/>
              </a:rPr>
              <a:t>online</a:t>
            </a:r>
            <a:r>
              <a:rPr kumimoji="0" lang="fa-IR" sz="1600" b="1" i="0" u="none" strike="noStrike" cap="none" normalizeH="0" baseline="0" dirty="0" smtClean="0">
                <a:ln>
                  <a:noFill/>
                </a:ln>
                <a:solidFill>
                  <a:srgbClr val="7030A0"/>
                </a:solidFill>
                <a:effectLst/>
                <a:latin typeface="Times New Roman" pitchFamily="18" charset="0"/>
                <a:ea typeface="Times New Roman" pitchFamily="18" charset="0"/>
                <a:cs typeface="B Nazanin" pitchFamily="2" charset="-78"/>
              </a:rPr>
              <a:t>) شامل موارد زير مي‌باشند </a:t>
            </a:r>
            <a:r>
              <a:rPr kumimoji="0" lang="fa-IR" sz="1600" b="1" i="0" u="none" strike="noStrike" cap="none" normalizeH="0" baseline="0" dirty="0" smtClean="0">
                <a:ln>
                  <a:noFill/>
                </a:ln>
                <a:solidFill>
                  <a:schemeClr val="tx1"/>
                </a:solidFill>
                <a:effectLst/>
                <a:latin typeface="Times New Roman" pitchFamily="18" charset="0"/>
                <a:ea typeface="Times New Roman" pitchFamily="18" charset="0"/>
                <a:cs typeface="B Nazanin" pitchFamily="2" charset="-78"/>
              </a:rPr>
              <a:t>:</a:t>
            </a: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1600" b="1" i="0" u="none" strike="noStrike" cap="none" normalizeH="0" baseline="0" dirty="0" smtClean="0">
                <a:ln>
                  <a:noFill/>
                </a:ln>
                <a:solidFill>
                  <a:srgbClr val="FF0000"/>
                </a:solidFill>
                <a:effectLst/>
                <a:latin typeface="Times New Roman" pitchFamily="18" charset="0"/>
                <a:ea typeface="Times New Roman" pitchFamily="18" charset="0"/>
                <a:cs typeface="B Nazanin" pitchFamily="2" charset="-78"/>
              </a:rPr>
              <a:t>اسيلوسكوپ</a:t>
            </a:r>
            <a:r>
              <a:rPr kumimoji="0" lang="fa-IR" sz="1600" b="1" i="0" u="none" strike="noStrike" cap="none" normalizeH="0" baseline="0" dirty="0" smtClean="0">
                <a:ln>
                  <a:noFill/>
                </a:ln>
                <a:solidFill>
                  <a:srgbClr val="FF0000"/>
                </a:solidFill>
                <a:effectLst/>
                <a:latin typeface="Calibri" pitchFamily="34" charset="0"/>
                <a:ea typeface="Times New Roman" pitchFamily="18" charset="0"/>
                <a:cs typeface="B Nazanin" pitchFamily="2" charset="-78"/>
              </a:rPr>
              <a:t> </a:t>
            </a:r>
            <a:endParaRPr kumimoji="0" lang="en-US" sz="1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1600" b="1" i="0" u="none" strike="noStrike" cap="none" normalizeH="0" baseline="0" dirty="0" smtClean="0">
                <a:ln>
                  <a:noFill/>
                </a:ln>
                <a:solidFill>
                  <a:srgbClr val="FF0000"/>
                </a:solidFill>
                <a:effectLst/>
                <a:latin typeface="Times New Roman" pitchFamily="18" charset="0"/>
                <a:ea typeface="Times New Roman" pitchFamily="18" charset="0"/>
                <a:cs typeface="B Nazanin" pitchFamily="2" charset="-78"/>
              </a:rPr>
              <a:t>تحلیل گر طیف</a:t>
            </a:r>
            <a:r>
              <a:rPr kumimoji="0" lang="fa-IR" sz="1600" b="1" i="0" u="none" strike="noStrike" cap="none" normalizeH="0" baseline="0" dirty="0" smtClean="0">
                <a:ln>
                  <a:noFill/>
                </a:ln>
                <a:solidFill>
                  <a:srgbClr val="FF0000"/>
                </a:solidFill>
                <a:effectLst/>
                <a:latin typeface="Calibri" pitchFamily="34" charset="0"/>
                <a:ea typeface="Times New Roman" pitchFamily="18" charset="0"/>
                <a:cs typeface="B Nazanin" pitchFamily="2" charset="-78"/>
              </a:rPr>
              <a:t> </a:t>
            </a:r>
            <a:endParaRPr kumimoji="0" lang="en-US" sz="1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1600" b="1" i="0" u="none" strike="noStrike" cap="none" normalizeH="0" baseline="0" dirty="0" smtClean="0">
                <a:ln>
                  <a:noFill/>
                </a:ln>
                <a:solidFill>
                  <a:srgbClr val="FF0000"/>
                </a:solidFill>
                <a:effectLst/>
                <a:latin typeface="Times New Roman" pitchFamily="18" charset="0"/>
                <a:ea typeface="Times New Roman" pitchFamily="18" charset="0"/>
                <a:cs typeface="B Nazanin" pitchFamily="2" charset="-78"/>
              </a:rPr>
              <a:t>تحلیل گر تپ (پالس)-دامنه</a:t>
            </a:r>
            <a:r>
              <a:rPr kumimoji="0" lang="fa-IR" sz="1600" b="1" i="0" u="none" strike="noStrike" cap="none" normalizeH="0" baseline="0" dirty="0" smtClean="0">
                <a:ln>
                  <a:noFill/>
                </a:ln>
                <a:solidFill>
                  <a:srgbClr val="FF0000"/>
                </a:solidFill>
                <a:effectLst/>
                <a:latin typeface="Calibri" pitchFamily="34" charset="0"/>
                <a:ea typeface="Times New Roman" pitchFamily="18" charset="0"/>
                <a:cs typeface="B Nazanin" pitchFamily="2" charset="-78"/>
              </a:rPr>
              <a:t> </a:t>
            </a:r>
            <a:endParaRPr kumimoji="0" lang="en-US" sz="1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1600" b="1" i="0" u="none" strike="noStrike" cap="none" normalizeH="0" baseline="0" dirty="0" smtClean="0">
                <a:ln>
                  <a:noFill/>
                </a:ln>
                <a:solidFill>
                  <a:srgbClr val="FF0000"/>
                </a:solidFill>
                <a:effectLst/>
                <a:latin typeface="Calibri" pitchFamily="34" charset="0"/>
                <a:ea typeface="Times New Roman" pitchFamily="18" charset="0"/>
                <a:cs typeface="B Nazanin" pitchFamily="2" charset="-78"/>
              </a:rPr>
              <a:t> </a:t>
            </a:r>
            <a:r>
              <a:rPr kumimoji="0" lang="fa-IR" sz="1600" b="1" i="0" u="none" strike="noStrike" cap="none" normalizeH="0" baseline="0" dirty="0" smtClean="0">
                <a:ln>
                  <a:noFill/>
                </a:ln>
                <a:solidFill>
                  <a:srgbClr val="FF0000"/>
                </a:solidFill>
                <a:effectLst/>
                <a:latin typeface="Times New Roman" pitchFamily="18" charset="0"/>
                <a:ea typeface="Times New Roman" pitchFamily="18" charset="0"/>
                <a:cs typeface="B Nazanin" pitchFamily="2" charset="-78"/>
              </a:rPr>
              <a:t>تحلیل گر تپ-فاز</a:t>
            </a:r>
            <a:r>
              <a:rPr kumimoji="0" lang="fa-IR" sz="1600" b="1" i="0" u="none" strike="noStrike" cap="none" normalizeH="0" baseline="0" dirty="0" smtClean="0">
                <a:ln>
                  <a:noFill/>
                </a:ln>
                <a:solidFill>
                  <a:srgbClr val="FF0000"/>
                </a:solidFill>
                <a:effectLst/>
                <a:latin typeface="Calibri" pitchFamily="34" charset="0"/>
                <a:ea typeface="Times New Roman" pitchFamily="18" charset="0"/>
                <a:cs typeface="B Nazanin" pitchFamily="2" charset="-78"/>
              </a:rPr>
              <a:t> </a:t>
            </a:r>
            <a:endParaRPr kumimoji="0" lang="en-US" sz="1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1600" b="1" i="0" u="none" strike="noStrike" cap="none" normalizeH="0" baseline="0" dirty="0" smtClean="0">
                <a:ln>
                  <a:noFill/>
                </a:ln>
                <a:solidFill>
                  <a:srgbClr val="FF0000"/>
                </a:solidFill>
                <a:effectLst/>
                <a:latin typeface="Times New Roman" pitchFamily="18" charset="0"/>
                <a:ea typeface="Times New Roman" pitchFamily="18" charset="0"/>
                <a:cs typeface="B Nazanin" pitchFamily="2" charset="-78"/>
              </a:rPr>
              <a:t>سامانه هاي اندازه گيري دوره ای تخليه جزيي</a:t>
            </a:r>
            <a:r>
              <a:rPr kumimoji="0" lang="fa-IR" sz="1600" b="1" i="0" u="none" strike="noStrike" cap="none" normalizeH="0" baseline="0" dirty="0" smtClean="0">
                <a:ln>
                  <a:noFill/>
                </a:ln>
                <a:solidFill>
                  <a:srgbClr val="FF0000"/>
                </a:solidFill>
                <a:effectLst/>
                <a:latin typeface="Calibri" pitchFamily="34" charset="0"/>
                <a:ea typeface="Times New Roman" pitchFamily="18" charset="0"/>
                <a:cs typeface="B Nazanin" pitchFamily="2" charset="-78"/>
              </a:rPr>
              <a:t> </a:t>
            </a:r>
            <a:endParaRPr kumimoji="0" lang="en-US" sz="1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1600" b="1" i="0" u="none" strike="noStrike" cap="none" normalizeH="0" baseline="0" dirty="0" smtClean="0">
                <a:ln>
                  <a:noFill/>
                </a:ln>
                <a:solidFill>
                  <a:srgbClr val="FF0000"/>
                </a:solidFill>
                <a:effectLst/>
                <a:latin typeface="Times New Roman" pitchFamily="18" charset="0"/>
                <a:ea typeface="Times New Roman" pitchFamily="18" charset="0"/>
                <a:cs typeface="B Nazanin" pitchFamily="2" charset="-78"/>
              </a:rPr>
              <a:t> تجهيزات جانبي مانند كوپلرهاي خازني و اتصالات</a:t>
            </a:r>
            <a:endParaRPr kumimoji="0" lang="fa-IR" sz="2400" b="1" i="0" u="none" strike="noStrike" cap="none" normalizeH="0" baseline="0" dirty="0" smtClean="0">
              <a:ln>
                <a:noFill/>
              </a:ln>
              <a:solidFill>
                <a:srgbClr val="FF0000"/>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1785918" y="1214422"/>
            <a:ext cx="3340840" cy="1571636"/>
          </a:xfrm>
          <a:prstGeom prst="rect">
            <a:avLst/>
          </a:prstGeom>
          <a:noFill/>
          <a:ln w="9525">
            <a:noFill/>
            <a:miter lim="800000"/>
            <a:headEnd/>
            <a:tailEnd/>
          </a:ln>
        </p:spPr>
      </p:pic>
      <p:sp>
        <p:nvSpPr>
          <p:cNvPr id="7" name="Rectangle 6"/>
          <p:cNvSpPr/>
          <p:nvPr/>
        </p:nvSpPr>
        <p:spPr>
          <a:xfrm>
            <a:off x="2500298" y="2786058"/>
            <a:ext cx="2015295" cy="338554"/>
          </a:xfrm>
          <a:prstGeom prst="rect">
            <a:avLst/>
          </a:prstGeom>
        </p:spPr>
        <p:txBody>
          <a:bodyPr wrap="none">
            <a:spAutoFit/>
          </a:bodyPr>
          <a:lstStyle/>
          <a:p>
            <a:r>
              <a:rPr lang="fa-IR" sz="1600" b="1" dirty="0" smtClean="0">
                <a:solidFill>
                  <a:srgbClr val="FF0000"/>
                </a:solidFill>
                <a:latin typeface="Times New Roman"/>
                <a:ea typeface="Times New Roman"/>
                <a:cs typeface="B Mitra" pitchFamily="2" charset="-78"/>
              </a:rPr>
              <a:t>مدار استاندارد آشكارسازي</a:t>
            </a:r>
            <a:endParaRPr lang="en-US" sz="1600" b="1" dirty="0">
              <a:solidFill>
                <a:srgbClr val="FF0000"/>
              </a:solidFill>
              <a:cs typeface="B Mitra" pitchFamily="2" charset="-78"/>
            </a:endParaRPr>
          </a:p>
        </p:txBody>
      </p:sp>
      <p:pic>
        <p:nvPicPr>
          <p:cNvPr id="8" name="Picture 7"/>
          <p:cNvPicPr/>
          <p:nvPr/>
        </p:nvPicPr>
        <p:blipFill>
          <a:blip r:embed="rId4"/>
          <a:srcRect/>
          <a:stretch>
            <a:fillRect/>
          </a:stretch>
        </p:blipFill>
        <p:spPr bwMode="auto">
          <a:xfrm>
            <a:off x="2071670" y="3500438"/>
            <a:ext cx="3304557" cy="2277122"/>
          </a:xfrm>
          <a:prstGeom prst="rect">
            <a:avLst/>
          </a:prstGeom>
          <a:noFill/>
          <a:ln w="9525">
            <a:noFill/>
            <a:miter lim="800000"/>
            <a:headEnd/>
            <a:tailEnd/>
          </a:ln>
        </p:spPr>
      </p:pic>
      <p:sp>
        <p:nvSpPr>
          <p:cNvPr id="9" name="Rectangle 8"/>
          <p:cNvSpPr/>
          <p:nvPr/>
        </p:nvSpPr>
        <p:spPr>
          <a:xfrm>
            <a:off x="2928926" y="5715016"/>
            <a:ext cx="4572000" cy="338554"/>
          </a:xfrm>
          <a:prstGeom prst="rect">
            <a:avLst/>
          </a:prstGeom>
        </p:spPr>
        <p:txBody>
          <a:bodyPr>
            <a:spAutoFit/>
          </a:bodyPr>
          <a:lstStyle/>
          <a:p>
            <a:r>
              <a:rPr lang="fa-IR" sz="1600" b="1" dirty="0" smtClean="0">
                <a:solidFill>
                  <a:srgbClr val="FF0000"/>
                </a:solidFill>
                <a:cs typeface="B Mitra" pitchFamily="2" charset="-78"/>
              </a:rPr>
              <a:t>ساختار اندازه گیری تفاضلی با دو کوپلر خازنی (نیروگاه دماوند)</a:t>
            </a:r>
            <a:endParaRPr lang="en-US" sz="1600" b="1" dirty="0">
              <a:solidFill>
                <a:srgbClr val="FF0000"/>
              </a:solidFill>
              <a:cs typeface="B Mitra" pitchFamily="2" charset="-78"/>
            </a:endParaRPr>
          </a:p>
        </p:txBody>
      </p:sp>
      <p:sp>
        <p:nvSpPr>
          <p:cNvPr id="33794" name="Rectangle 2"/>
          <p:cNvSpPr>
            <a:spLocks noChangeArrowheads="1"/>
          </p:cNvSpPr>
          <p:nvPr/>
        </p:nvSpPr>
        <p:spPr bwMode="auto">
          <a:xfrm>
            <a:off x="5643570" y="3786190"/>
            <a:ext cx="3286148" cy="2189031"/>
          </a:xfrm>
          <a:prstGeom prst="rect">
            <a:avLst/>
          </a:prstGeom>
          <a:noFill/>
          <a:ln w="9525">
            <a:noFill/>
            <a:miter lim="800000"/>
            <a:headEnd/>
            <a:tailEnd/>
          </a:ln>
          <a:effectLst/>
        </p:spPr>
        <p:txBody>
          <a:bodyPr vert="horz" wrap="square" lIns="0" tIns="38088" rIns="0" bIns="57132"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1600" b="1" i="0" u="none" strike="noStrike" cap="none" normalizeH="0" baseline="0" dirty="0" smtClean="0">
                <a:ln>
                  <a:noFill/>
                </a:ln>
                <a:solidFill>
                  <a:srgbClr val="7030A0"/>
                </a:solidFill>
                <a:effectLst/>
                <a:latin typeface="Arial" pitchFamily="34" charset="0"/>
                <a:ea typeface="Times New Roman" pitchFamily="18" charset="0"/>
                <a:cs typeface="B Mitra" pitchFamily="2" charset="-78"/>
              </a:rPr>
              <a:t>نوع کوپلرهای خازنی دائم با ظرفیت </a:t>
            </a:r>
            <a:r>
              <a:rPr kumimoji="0" lang="en-US" sz="1600" b="1" i="0" u="none" strike="noStrike" cap="none" normalizeH="0" baseline="0" dirty="0" smtClean="0">
                <a:ln>
                  <a:noFill/>
                </a:ln>
                <a:solidFill>
                  <a:srgbClr val="7030A0"/>
                </a:solidFill>
                <a:effectLst/>
                <a:latin typeface="Arial" pitchFamily="34" charset="0"/>
                <a:ea typeface="Times New Roman" pitchFamily="18" charset="0"/>
                <a:cs typeface="B Mitra" pitchFamily="2" charset="-78"/>
              </a:rPr>
              <a:t>80PF</a:t>
            </a:r>
            <a:r>
              <a:rPr kumimoji="0" lang="fa-IR" sz="1600" b="1" i="0" u="none" strike="noStrike" cap="none" normalizeH="0" baseline="0" dirty="0" smtClean="0">
                <a:ln>
                  <a:noFill/>
                </a:ln>
                <a:solidFill>
                  <a:srgbClr val="7030A0"/>
                </a:solidFill>
                <a:effectLst/>
                <a:latin typeface="Arial" pitchFamily="34" charset="0"/>
                <a:ea typeface="Times New Roman" pitchFamily="18" charset="0"/>
                <a:cs typeface="B Mitra" pitchFamily="2" charset="-78"/>
              </a:rPr>
              <a:t> و پهنای باند فرکانسی بین </a:t>
            </a:r>
            <a:r>
              <a:rPr kumimoji="0" lang="en-US" sz="1600" b="1" i="0" u="none" strike="noStrike" cap="none" normalizeH="0" baseline="0" dirty="0" smtClean="0">
                <a:ln>
                  <a:noFill/>
                </a:ln>
                <a:solidFill>
                  <a:srgbClr val="7030A0"/>
                </a:solidFill>
                <a:effectLst/>
                <a:latin typeface="Arial" pitchFamily="34" charset="0"/>
                <a:ea typeface="Times New Roman" pitchFamily="18" charset="0"/>
                <a:cs typeface="B Mitra" pitchFamily="2" charset="-78"/>
              </a:rPr>
              <a:t>20-40 MHZ</a:t>
            </a:r>
            <a:r>
              <a:rPr kumimoji="0" lang="fa-IR" sz="1600" b="1" i="0" u="none" strike="noStrike" cap="none" normalizeH="0" baseline="0" dirty="0" smtClean="0">
                <a:ln>
                  <a:noFill/>
                </a:ln>
                <a:solidFill>
                  <a:srgbClr val="7030A0"/>
                </a:solidFill>
                <a:effectLst/>
                <a:latin typeface="Arial" pitchFamily="34" charset="0"/>
                <a:ea typeface="Times New Roman" pitchFamily="18" charset="0"/>
                <a:cs typeface="B Mitra" pitchFamily="2" charset="-78"/>
              </a:rPr>
              <a:t> می باشند. این سیستم بر اساس زمان رسیدن پالسهای فرکانس بالا به دستگاه پردازشگر </a:t>
            </a:r>
            <a:r>
              <a:rPr kumimoji="0" lang="en-US" sz="1600" b="1" i="0" u="none" strike="noStrike" cap="none" normalizeH="0" baseline="0" dirty="0" smtClean="0">
                <a:ln>
                  <a:noFill/>
                </a:ln>
                <a:solidFill>
                  <a:srgbClr val="7030A0"/>
                </a:solidFill>
                <a:effectLst/>
                <a:latin typeface="Arial" pitchFamily="34" charset="0"/>
                <a:ea typeface="Times New Roman" pitchFamily="18" charset="0"/>
                <a:cs typeface="B Mitra" pitchFamily="2" charset="-78"/>
              </a:rPr>
              <a:t>PD</a:t>
            </a:r>
            <a:r>
              <a:rPr kumimoji="0" lang="fa-IR" sz="1600" b="1" i="0" u="none" strike="noStrike" cap="none" normalizeH="0" baseline="0" dirty="0" smtClean="0">
                <a:ln>
                  <a:noFill/>
                </a:ln>
                <a:solidFill>
                  <a:srgbClr val="7030A0"/>
                </a:solidFill>
                <a:effectLst/>
                <a:latin typeface="Arial" pitchFamily="34" charset="0"/>
                <a:ea typeface="Times New Roman" pitchFamily="18" charset="0"/>
                <a:cs typeface="B Mitra" pitchFamily="2" charset="-78"/>
              </a:rPr>
              <a:t> کار می کند و با استفاده از دو کوپلر خازنی دائم که بر روی خروجی هر فاز استاتور نصب شده، بصورت تفاضلی پالسهای وارده را رصد می کند. </a:t>
            </a:r>
            <a:endParaRPr kumimoji="0" lang="en-US" sz="1600" b="1" i="0" u="none" strike="noStrike" cap="none" normalizeH="0" baseline="0" dirty="0" smtClean="0">
              <a:ln>
                <a:noFill/>
              </a:ln>
              <a:solidFill>
                <a:srgbClr val="7030A0"/>
              </a:solidFill>
              <a:effectLst/>
              <a:latin typeface="Arial" pitchFamily="34" charset="0"/>
              <a:ea typeface="Times New Roman" pitchFamily="18" charset="0"/>
              <a:cs typeface="B Mitra" pitchFamily="2" charset="-78"/>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7030A0"/>
              </a:solidFill>
              <a:effectLst/>
              <a:latin typeface="Arial" pitchFamily="34" charset="0"/>
              <a:cs typeface="B Mitra" pitchFamily="2" charset="-78"/>
            </a:endParaRPr>
          </a:p>
        </p:txBody>
      </p:sp>
    </p:spTree>
  </p:cSld>
  <p:clrMapOvr>
    <a:masterClrMapping/>
  </p:clrMapOvr>
  <p:transition>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714480" y="357166"/>
            <a:ext cx="7100910" cy="1000132"/>
          </a:xfrm>
        </p:spPr>
        <p:txBody>
          <a:bodyPr>
            <a:noAutofit/>
          </a:bodyPr>
          <a:lstStyle/>
          <a:p>
            <a:pPr algn="r" rtl="1">
              <a:lnSpc>
                <a:spcPct val="115000"/>
              </a:lnSpc>
              <a:spcBef>
                <a:spcPts val="0"/>
              </a:spcBef>
            </a:pPr>
            <a:r>
              <a:rPr lang="fa-IR" sz="2000" dirty="0" smtClean="0">
                <a:solidFill>
                  <a:srgbClr val="FF0000"/>
                </a:solidFill>
                <a:cs typeface="B Mitra" pitchFamily="2" charset="-78"/>
              </a:rPr>
              <a:t>مكانيزم تخريب عايق توسط پالسهاي تخليه جزئي  در ماشينهاي الكتريكي</a:t>
            </a:r>
            <a:r>
              <a:rPr lang="fa-IR" sz="1600" dirty="0" smtClean="0">
                <a:solidFill>
                  <a:schemeClr val="tx1"/>
                </a:solidFill>
                <a:cs typeface="B Mitra" pitchFamily="2" charset="-78"/>
              </a:rPr>
              <a:t/>
            </a:r>
            <a:br>
              <a:rPr lang="fa-IR" sz="1600" dirty="0" smtClean="0">
                <a:solidFill>
                  <a:schemeClr val="tx1"/>
                </a:solidFill>
                <a:cs typeface="B Mitra" pitchFamily="2" charset="-78"/>
              </a:rPr>
            </a:br>
            <a:r>
              <a:rPr lang="fa-IR" sz="1600" dirty="0" smtClean="0">
                <a:solidFill>
                  <a:schemeClr val="tx1"/>
                </a:solidFill>
                <a:cs typeface="B Mitra" pitchFamily="2" charset="-78"/>
              </a:rPr>
              <a:t>1- بمباران الکترونها و يونهاي پر انرژي در محل تخليه که باعث گرم شدن و خوردگي </a:t>
            </a:r>
            <a:br>
              <a:rPr lang="fa-IR" sz="1600" dirty="0" smtClean="0">
                <a:solidFill>
                  <a:schemeClr val="tx1"/>
                </a:solidFill>
                <a:cs typeface="B Mitra" pitchFamily="2" charset="-78"/>
              </a:rPr>
            </a:br>
            <a:r>
              <a:rPr lang="fa-IR" sz="1600" dirty="0" smtClean="0">
                <a:solidFill>
                  <a:schemeClr val="tx1"/>
                </a:solidFill>
                <a:cs typeface="B Mitra" pitchFamily="2" charset="-78"/>
              </a:rPr>
              <a:t> محل تخليه ( ناشي از پليمراسيون و کراکينگ) مي شود. </a:t>
            </a:r>
            <a:br>
              <a:rPr lang="fa-IR" sz="1600" dirty="0" smtClean="0">
                <a:solidFill>
                  <a:schemeClr val="tx1"/>
                </a:solidFill>
                <a:cs typeface="B Mitra" pitchFamily="2" charset="-78"/>
              </a:rPr>
            </a:br>
            <a:endParaRPr lang="en-US" sz="1600" dirty="0">
              <a:solidFill>
                <a:schemeClr val="tx1"/>
              </a:solidFill>
              <a:cs typeface="B Mitra" pitchFamily="2" charset="-78"/>
            </a:endParaRPr>
          </a:p>
        </p:txBody>
      </p:sp>
      <p:pic>
        <p:nvPicPr>
          <p:cNvPr id="6" name="Picture 5" descr="C:\Documents and Settings\a-ayoobi\Desktop\PDA Artcle\Untitled-5.jpg"/>
          <p:cNvPicPr/>
          <p:nvPr/>
        </p:nvPicPr>
        <p:blipFill>
          <a:blip r:embed="rId3"/>
          <a:srcRect/>
          <a:stretch>
            <a:fillRect/>
          </a:stretch>
        </p:blipFill>
        <p:spPr bwMode="auto">
          <a:xfrm>
            <a:off x="1928794" y="785794"/>
            <a:ext cx="2857520" cy="2624426"/>
          </a:xfrm>
          <a:prstGeom prst="rect">
            <a:avLst/>
          </a:prstGeom>
          <a:noFill/>
          <a:ln w="9525">
            <a:noFill/>
            <a:miter lim="800000"/>
            <a:headEnd/>
            <a:tailEnd/>
          </a:ln>
        </p:spPr>
      </p:pic>
      <p:sp>
        <p:nvSpPr>
          <p:cNvPr id="31745" name="Rectangle 1"/>
          <p:cNvSpPr>
            <a:spLocks noChangeArrowheads="1"/>
          </p:cNvSpPr>
          <p:nvPr/>
        </p:nvSpPr>
        <p:spPr bwMode="auto">
          <a:xfrm>
            <a:off x="5786510" y="1214422"/>
            <a:ext cx="300033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2- شکل گيري محصولات شيميايي در محيطهاي گازي ، مانند اسيد نيتريک و ازن( سوئيچگيرها و ژنراتورهاي هيدروژن خنک) </a:t>
            </a:r>
            <a:endParaRPr kumimoji="0" lang="fa-IR" sz="2400" b="1" i="0" u="none" strike="noStrike" cap="none" normalizeH="0" baseline="0" dirty="0" smtClean="0">
              <a:ln>
                <a:noFill/>
              </a:ln>
              <a:solidFill>
                <a:schemeClr val="tx1"/>
              </a:solidFill>
              <a:effectLst/>
              <a:latin typeface="Arial" pitchFamily="34" charset="0"/>
              <a:cs typeface="B Mitra" pitchFamily="2" charset="-78"/>
            </a:endParaRPr>
          </a:p>
        </p:txBody>
      </p:sp>
      <p:pic>
        <p:nvPicPr>
          <p:cNvPr id="7" name="Picture 6" descr="C:\Documents and Settings\a-ayoobi\Desktop\PDA Artcle\Untitled-7.jpg"/>
          <p:cNvPicPr/>
          <p:nvPr/>
        </p:nvPicPr>
        <p:blipFill>
          <a:blip r:embed="rId4"/>
          <a:srcRect/>
          <a:stretch>
            <a:fillRect/>
          </a:stretch>
        </p:blipFill>
        <p:spPr bwMode="auto">
          <a:xfrm>
            <a:off x="5857884" y="2285992"/>
            <a:ext cx="3065808" cy="1143008"/>
          </a:xfrm>
          <a:prstGeom prst="rect">
            <a:avLst/>
          </a:prstGeom>
          <a:noFill/>
          <a:ln w="9525">
            <a:noFill/>
            <a:miter lim="800000"/>
            <a:headEnd/>
            <a:tailEnd/>
          </a:ln>
        </p:spPr>
      </p:pic>
      <p:sp>
        <p:nvSpPr>
          <p:cNvPr id="31746" name="Rectangle 2"/>
          <p:cNvSpPr>
            <a:spLocks noChangeArrowheads="1"/>
          </p:cNvSpPr>
          <p:nvPr/>
        </p:nvSpPr>
        <p:spPr bwMode="auto">
          <a:xfrm>
            <a:off x="5857884" y="4429132"/>
            <a:ext cx="285752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latin typeface="Arial" pitchFamily="34" charset="0"/>
                <a:cs typeface="B Mitra" pitchFamily="2" charset="-78"/>
              </a:rPr>
              <a:t>3- توليد اشعه فرا بنفش ناشي از تخليه و تجزيه پليمرهاي عايقي كه منجربه خشكي عايق ( افزايش شكنندگي )    مي شود</a:t>
            </a:r>
            <a:endParaRPr kumimoji="0" lang="fa-IR" sz="2400" b="1" i="0" u="none" strike="noStrike" cap="none" normalizeH="0" baseline="0" dirty="0" smtClean="0">
              <a:ln>
                <a:noFill/>
              </a:ln>
              <a:solidFill>
                <a:schemeClr val="tx1"/>
              </a:solidFill>
              <a:effectLst/>
              <a:latin typeface="Arial" pitchFamily="34" charset="0"/>
              <a:cs typeface="B Mitra" pitchFamily="2" charset="-78"/>
            </a:endParaRPr>
          </a:p>
        </p:txBody>
      </p:sp>
      <p:pic>
        <p:nvPicPr>
          <p:cNvPr id="9" name="Picture 8" descr="C:\Documents and Settings\a-ayoobi\Desktop\PDA Artcle\Untitled-2.jpg"/>
          <p:cNvPicPr/>
          <p:nvPr/>
        </p:nvPicPr>
        <p:blipFill>
          <a:blip r:embed="rId5"/>
          <a:srcRect/>
          <a:stretch>
            <a:fillRect/>
          </a:stretch>
        </p:blipFill>
        <p:spPr bwMode="auto">
          <a:xfrm>
            <a:off x="2928926" y="3571876"/>
            <a:ext cx="2928958" cy="307181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786066" y="142852"/>
            <a:ext cx="5000644" cy="589454"/>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3200" cap="all" dirty="0" smtClean="0">
                <a:ln w="0"/>
                <a:solidFill>
                  <a:schemeClr val="accent1">
                    <a:lumMod val="75000"/>
                  </a:schemeClr>
                </a:solidFill>
                <a:effectLst>
                  <a:reflection blurRad="12700" stA="50000" endPos="50000" dist="5000" dir="5400000" sy="-100000" rotWithShape="0"/>
                </a:effectLst>
                <a:latin typeface="Calibri"/>
                <a:ea typeface="Calibri"/>
                <a:cs typeface="B Titr" pitchFamily="2" charset="-78"/>
              </a:rPr>
              <a:t>نمودار آماري ميزان خطاهاي عايقي</a:t>
            </a:r>
            <a:endParaRPr lang="en-US" cap="all" dirty="0">
              <a:ln w="0"/>
              <a:solidFill>
                <a:schemeClr val="accent1">
                  <a:lumMod val="75000"/>
                </a:schemeClr>
              </a:solidFill>
              <a:effectLst>
                <a:reflection blurRad="12700" stA="50000" endPos="50000" dist="5000" dir="5400000" sy="-100000" rotWithShape="0"/>
              </a:effectLst>
              <a:cs typeface="B Titr" pitchFamily="2" charset="-78"/>
            </a:endParaRPr>
          </a:p>
        </p:txBody>
      </p:sp>
      <p:pic>
        <p:nvPicPr>
          <p:cNvPr id="6" name="Picture 5" descr="C:\Documents and Settings\a-ayoobi\Desktop\PDA Artcle\Untitled-6.jpg"/>
          <p:cNvPicPr/>
          <p:nvPr/>
        </p:nvPicPr>
        <p:blipFill>
          <a:blip r:embed="rId3"/>
          <a:srcRect/>
          <a:stretch>
            <a:fillRect/>
          </a:stretch>
        </p:blipFill>
        <p:spPr bwMode="auto">
          <a:xfrm>
            <a:off x="1928794" y="928670"/>
            <a:ext cx="7000924" cy="4429156"/>
          </a:xfrm>
          <a:prstGeom prst="rect">
            <a:avLst/>
          </a:prstGeom>
          <a:noFill/>
          <a:ln w="9525">
            <a:noFill/>
            <a:miter lim="800000"/>
            <a:headEnd/>
            <a:tailEnd/>
          </a:ln>
        </p:spPr>
      </p:pic>
      <p:sp>
        <p:nvSpPr>
          <p:cNvPr id="29697" name="Rectangle 1"/>
          <p:cNvSpPr>
            <a:spLocks noChangeArrowheads="1"/>
          </p:cNvSpPr>
          <p:nvPr/>
        </p:nvSpPr>
        <p:spPr bwMode="auto">
          <a:xfrm>
            <a:off x="2000232" y="5572140"/>
            <a:ext cx="664370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A</a:t>
            </a:r>
            <a:r>
              <a:rPr kumimoji="0" lang="fa-IR" b="1" i="0" u="none" strike="noStrike" cap="none" normalizeH="0" baseline="0" dirty="0" smtClean="0">
                <a:ln>
                  <a:noFill/>
                </a:ln>
                <a:solidFill>
                  <a:srgbClr val="FF0000"/>
                </a:solidFill>
                <a:effectLst/>
                <a:latin typeface="Calibri" pitchFamily="34" charset="0"/>
                <a:ea typeface="Calibri" pitchFamily="34" charset="0"/>
                <a:cs typeface="B Mitra" pitchFamily="2" charset="-78"/>
              </a:rPr>
              <a:t> :پيري و عمر عايقي  </a:t>
            </a:r>
            <a:r>
              <a:rPr kumimoji="0" lang="en-US"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B</a:t>
            </a:r>
            <a:r>
              <a:rPr kumimoji="0" lang="fa-IR" b="1" i="0" u="none" strike="noStrike" cap="none" normalizeH="0" baseline="0" dirty="0" smtClean="0">
                <a:ln>
                  <a:noFill/>
                </a:ln>
                <a:solidFill>
                  <a:srgbClr val="FF0000"/>
                </a:solidFill>
                <a:effectLst/>
                <a:latin typeface="Calibri" pitchFamily="34" charset="0"/>
                <a:ea typeface="Calibri" pitchFamily="34" charset="0"/>
                <a:cs typeface="B Mitra" pitchFamily="2" charset="-78"/>
              </a:rPr>
              <a:t> :آلودگي سيم پيچ   </a:t>
            </a:r>
            <a:r>
              <a:rPr kumimoji="0" lang="en-US"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C</a:t>
            </a:r>
            <a:r>
              <a:rPr kumimoji="0" lang="fa-IR" b="1" i="0" u="none" strike="noStrike" cap="none" normalizeH="0" baseline="0" dirty="0" smtClean="0">
                <a:ln>
                  <a:noFill/>
                </a:ln>
                <a:solidFill>
                  <a:srgbClr val="FF0000"/>
                </a:solidFill>
                <a:effectLst/>
                <a:latin typeface="Calibri" pitchFamily="34" charset="0"/>
                <a:ea typeface="Calibri" pitchFamily="34" charset="0"/>
                <a:cs typeface="B Mitra" pitchFamily="2" charset="-78"/>
              </a:rPr>
              <a:t> :تخليه جزئي داخلي</a:t>
            </a:r>
            <a:endParaRPr kumimoji="0" lang="en-US" sz="1050" b="1" i="0" u="none" strike="noStrike" cap="none" normalizeH="0" baseline="0" dirty="0" smtClean="0">
              <a:ln>
                <a:noFill/>
              </a:ln>
              <a:solidFill>
                <a:schemeClr val="tx1"/>
              </a:solidFill>
              <a:effectLst/>
              <a:latin typeface="Arial" pitchFamily="34" charset="0"/>
              <a:cs typeface="B Mitra"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D</a:t>
            </a:r>
            <a:r>
              <a:rPr kumimoji="0" lang="fa-IR"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 : شل بودن گوه ها درون شكاف يا اورهنگ   </a:t>
            </a:r>
            <a:r>
              <a:rPr kumimoji="0" lang="en-US"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E</a:t>
            </a:r>
            <a:r>
              <a:rPr kumimoji="0" lang="fa-IR"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 : تنشهاي حرارتي ناشي از اضافه بار    </a:t>
            </a:r>
            <a:r>
              <a:rPr kumimoji="0" lang="en-US"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F</a:t>
            </a:r>
            <a:r>
              <a:rPr kumimoji="0" lang="fa-IR"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 : حفاظت ناقص از كرونا  </a:t>
            </a:r>
            <a:r>
              <a:rPr kumimoji="0" lang="en-US"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G </a:t>
            </a:r>
            <a:r>
              <a:rPr kumimoji="0" lang="fa-IR" b="1" i="0" u="none" strike="noStrike" cap="none" normalizeH="0" baseline="0" dirty="0" smtClean="0">
                <a:ln>
                  <a:noFill/>
                </a:ln>
                <a:solidFill>
                  <a:schemeClr val="tx1"/>
                </a:solidFill>
                <a:effectLst/>
                <a:latin typeface="Calibri" pitchFamily="34" charset="0"/>
                <a:ea typeface="Calibri" pitchFamily="34" charset="0"/>
                <a:cs typeface="B Mitra" pitchFamily="2" charset="-78"/>
              </a:rPr>
              <a:t>: اضافه ولتاژ</a:t>
            </a:r>
            <a:endParaRPr kumimoji="0" lang="fa-IR" sz="2800" b="1" i="0" u="none" strike="noStrike" cap="none" normalizeH="0" baseline="0" dirty="0" smtClean="0">
              <a:ln>
                <a:noFill/>
              </a:ln>
              <a:solidFill>
                <a:schemeClr val="tx1"/>
              </a:solidFill>
              <a:effectLst/>
              <a:latin typeface="Arial" pitchFamily="34" charset="0"/>
              <a:cs typeface="B Mitra" pitchFamily="2" charset="-78"/>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1013</TotalTime>
  <Words>1411</Words>
  <Application>Microsoft Office PowerPoint</Application>
  <PresentationFormat>On-screen Show (4:3)</PresentationFormat>
  <Paragraphs>94</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Slide 1</vt:lpstr>
      <vt:lpstr> نیروگاه سیکل ترکیبی  تولید برق دماوند  (معاونت توليد)   نویسندگان : علي ايوبي  ( کارشناس ارشد نانوالکترونیک ) آرش یوردخانی ( کارشناس ارشد سیستمهای انرژی )    </vt:lpstr>
      <vt:lpstr>  تخلیه جزئی در ژنراتور و راههاي افزایش دقت اندازه گیری  PDAسیستم تحلیل گر   </vt:lpstr>
      <vt:lpstr>Slide 4</vt:lpstr>
      <vt:lpstr>الف) تخليه داخلي عايقها: كه در اثر وجود حفرات و يا ناخالصي‌ها درون ماده عايقي ايجاد مي‌شود.   ب) تخليه سطحي: در اثر آلودگي و يا ناهمواريهاي سطوح عايق پديدار مي‌گردد.    ج) كرونا: ناشي از وجود لبه‌هاي نوك تيز در الكترودهاي متصل به ولتاژ فشارقوي. </vt:lpstr>
      <vt:lpstr>ساختار عايقي ژنراتور واحدهاي گازي V94.2 </vt:lpstr>
      <vt:lpstr>سیستم اندازه گیری PD در ژنراتور های گازی نیروگاه دماوند </vt:lpstr>
      <vt:lpstr>مكانيزم تخريب عايق توسط پالسهاي تخليه جزئي  در ماشينهاي الكتريكي 1- بمباران الکترونها و يونهاي پر انرژي در محل تخليه که باعث گرم شدن و خوردگي   محل تخليه ( ناشي از پليمراسيون و کراکينگ) مي شود.  </vt:lpstr>
      <vt:lpstr>نمودار آماري ميزان خطاهاي عايقي</vt:lpstr>
      <vt:lpstr>محل هاي تخليه جزيي در شينه ژنراتور</vt:lpstr>
      <vt:lpstr>نتایج اندازه گیری تخلیه جزئی فاز U ژنراتور واحد پنج گازی نیروگاه دماوند در دوره های مختلف   </vt:lpstr>
      <vt:lpstr>Slide 12</vt:lpstr>
      <vt:lpstr>Slide 13</vt:lpstr>
      <vt:lpstr>Slide 14</vt:lpstr>
      <vt:lpstr>Slide 15</vt:lpstr>
      <vt:lpstr>Slide 16</vt:lpstr>
    </vt:vector>
  </TitlesOfParts>
  <Company>www.sahandrayan.com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واحد گازي G13</dc:title>
  <dc:creator>a-ayoobi</dc:creator>
  <cp:lastModifiedBy>Alioon</cp:lastModifiedBy>
  <cp:revision>94</cp:revision>
  <dcterms:created xsi:type="dcterms:W3CDTF">2014-08-02T05:51:38Z</dcterms:created>
  <dcterms:modified xsi:type="dcterms:W3CDTF">2014-11-21T23:02:18Z</dcterms:modified>
</cp:coreProperties>
</file>